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61" r:id="rId4"/>
  </p:sldIdLst>
  <p:sldSz cx="274320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9">
          <p15:clr>
            <a:srgbClr val="A4A3A4"/>
          </p15:clr>
        </p15:guide>
        <p15:guide id="2" orient="horz" pos="144">
          <p15:clr>
            <a:srgbClr val="A4A3A4"/>
          </p15:clr>
        </p15:guide>
        <p15:guide id="3" orient="horz" pos="10080">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55"/>
    <a:srgbClr val="C99700"/>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95" autoAdjust="0"/>
    <p:restoredTop sz="94706" autoAdjust="0"/>
  </p:normalViewPr>
  <p:slideViewPr>
    <p:cSldViewPr snapToGrid="0" snapToObjects="1" showGuides="1">
      <p:cViewPr varScale="1">
        <p:scale>
          <a:sx n="27" d="100"/>
          <a:sy n="27" d="100"/>
        </p:scale>
        <p:origin x="1128" y="48"/>
      </p:cViewPr>
      <p:guideLst>
        <p:guide orient="horz" pos="1659"/>
        <p:guide orient="horz" pos="144"/>
        <p:guide orient="horz" pos="10080"/>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2/15/2021</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76461" y="3341566"/>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6" name="Text Placeholder 5"/>
          <p:cNvSpPr>
            <a:spLocks noGrp="1"/>
          </p:cNvSpPr>
          <p:nvPr>
            <p:ph type="body" sz="quarter" idx="11" hasCustomPrompt="1"/>
          </p:nvPr>
        </p:nvSpPr>
        <p:spPr>
          <a:xfrm>
            <a:off x="576461"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defRPr>
            </a:lvl1pPr>
          </a:lstStyle>
          <a:p>
            <a:pPr lvl="0"/>
            <a:r>
              <a:rPr lang="en-US" dirty="0"/>
              <a:t>(click to edit) INTRODUCTION or ABSTRACT</a:t>
            </a:r>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LOO</a:t>
            </a:r>
          </a:p>
        </p:txBody>
      </p:sp>
      <p:sp>
        <p:nvSpPr>
          <p:cNvPr id="20" name="Text Placeholder 5"/>
          <p:cNvSpPr>
            <a:spLocks noGrp="1"/>
          </p:cNvSpPr>
          <p:nvPr>
            <p:ph type="body" sz="quarter" idx="20" hasCustomPrompt="1"/>
          </p:nvPr>
        </p:nvSpPr>
        <p:spPr>
          <a:xfrm>
            <a:off x="576461" y="7674416"/>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OBJECTIVES</a:t>
            </a:r>
          </a:p>
        </p:txBody>
      </p:sp>
      <p:sp>
        <p:nvSpPr>
          <p:cNvPr id="21" name="Text Placeholder 3"/>
          <p:cNvSpPr>
            <a:spLocks noGrp="1"/>
          </p:cNvSpPr>
          <p:nvPr>
            <p:ph type="body" sz="quarter" idx="21" hasCustomPrompt="1"/>
          </p:nvPr>
        </p:nvSpPr>
        <p:spPr>
          <a:xfrm>
            <a:off x="7241978" y="3341566"/>
            <a:ext cx="628054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Tx/>
              <a:buNone/>
              <a:tabLst/>
              <a:defRPr sz="1400" baseline="0">
                <a:latin typeface="+mn-lt"/>
              </a:defRPr>
            </a:lvl1pPr>
            <a:lvl2pPr marL="1304925"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7241977"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13906500" y="3341566"/>
            <a:ext cx="628650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563293" marR="0" indent="-342900" algn="l" defTabSz="2507943" rtl="0" eaLnBrk="1" fontAlgn="auto" latinLnBrk="0" hangingPunct="1">
              <a:lnSpc>
                <a:spcPct val="100000"/>
              </a:lnSpc>
              <a:spcBef>
                <a:spcPct val="20000"/>
              </a:spcBef>
              <a:spcAft>
                <a:spcPts val="0"/>
              </a:spcAft>
              <a:buClrTx/>
              <a:buSzTx/>
              <a:buFont typeface="+mj-lt"/>
              <a:buAutoNum type="romanUcPeriod"/>
              <a:tabLst/>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24" name="Text Placeholder 5"/>
          <p:cNvSpPr>
            <a:spLocks noGrp="1"/>
          </p:cNvSpPr>
          <p:nvPr>
            <p:ph type="body" sz="quarter" idx="24" hasCustomPrompt="1"/>
          </p:nvPr>
        </p:nvSpPr>
        <p:spPr>
          <a:xfrm>
            <a:off x="13906500" y="2948667"/>
            <a:ext cx="6286500"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RESULTS</a:t>
            </a:r>
          </a:p>
        </p:txBody>
      </p:sp>
      <p:sp>
        <p:nvSpPr>
          <p:cNvPr id="25" name="Text Placeholder 5"/>
          <p:cNvSpPr>
            <a:spLocks noGrp="1"/>
          </p:cNvSpPr>
          <p:nvPr>
            <p:ph type="body" sz="quarter" idx="25" hasCustomPrompt="1"/>
          </p:nvPr>
        </p:nvSpPr>
        <p:spPr>
          <a:xfrm>
            <a:off x="20575984" y="2948667"/>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CONCLUSIONS</a:t>
            </a:r>
          </a:p>
        </p:txBody>
      </p:sp>
      <p:sp>
        <p:nvSpPr>
          <p:cNvPr id="26" name="Text Placeholder 3"/>
          <p:cNvSpPr>
            <a:spLocks noGrp="1"/>
          </p:cNvSpPr>
          <p:nvPr>
            <p:ph type="body" sz="quarter" idx="26" hasCustomPrompt="1"/>
          </p:nvPr>
        </p:nvSpPr>
        <p:spPr>
          <a:xfrm>
            <a:off x="20572839" y="7709372"/>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27" name="Text Placeholder 5"/>
          <p:cNvSpPr>
            <a:spLocks noGrp="1"/>
          </p:cNvSpPr>
          <p:nvPr>
            <p:ph type="body" sz="quarter" idx="27" hasCustomPrompt="1"/>
          </p:nvPr>
        </p:nvSpPr>
        <p:spPr>
          <a:xfrm>
            <a:off x="20572839" y="7322011"/>
            <a:ext cx="628766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REFERENCES</a:t>
            </a:r>
          </a:p>
        </p:txBody>
      </p:sp>
      <p:sp>
        <p:nvSpPr>
          <p:cNvPr id="29" name="Text Placeholder 5"/>
          <p:cNvSpPr>
            <a:spLocks noGrp="1"/>
          </p:cNvSpPr>
          <p:nvPr>
            <p:ph type="body" sz="quarter" idx="29" hasCustomPrompt="1"/>
          </p:nvPr>
        </p:nvSpPr>
        <p:spPr>
          <a:xfrm>
            <a:off x="20575984" y="12921433"/>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ACKNOWLEDGEMENTS  or  CONTACT</a:t>
            </a:r>
          </a:p>
        </p:txBody>
      </p:sp>
      <p:sp>
        <p:nvSpPr>
          <p:cNvPr id="60" name="Text Placeholder 3"/>
          <p:cNvSpPr>
            <a:spLocks noGrp="1"/>
          </p:cNvSpPr>
          <p:nvPr>
            <p:ph type="body" sz="quarter" idx="96" hasCustomPrompt="1"/>
          </p:nvPr>
        </p:nvSpPr>
        <p:spPr>
          <a:xfrm>
            <a:off x="576460" y="8094153"/>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1373188"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103"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1"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2"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3"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4"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5"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6"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7"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8"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9"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61"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62" name="Text Placeholder 5"/>
          <p:cNvSpPr>
            <a:spLocks noGrp="1"/>
          </p:cNvSpPr>
          <p:nvPr>
            <p:ph type="body" sz="quarter" idx="13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3" name="Text Placeholder 5"/>
          <p:cNvSpPr>
            <a:spLocks noGrp="1"/>
          </p:cNvSpPr>
          <p:nvPr>
            <p:ph type="body" sz="quarter" idx="13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4" name="Text Placeholder 5"/>
          <p:cNvSpPr>
            <a:spLocks noGrp="1"/>
          </p:cNvSpPr>
          <p:nvPr>
            <p:ph type="body" sz="quarter" idx="13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5" name="Text Placeholder 5"/>
          <p:cNvSpPr>
            <a:spLocks noGrp="1"/>
          </p:cNvSpPr>
          <p:nvPr>
            <p:ph type="body" sz="quarter" idx="13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6" name="Text Placeholder 5"/>
          <p:cNvSpPr>
            <a:spLocks noGrp="1"/>
          </p:cNvSpPr>
          <p:nvPr>
            <p:ph type="body" sz="quarter" idx="140"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7" name="Text Placeholder 5"/>
          <p:cNvSpPr>
            <a:spLocks noGrp="1"/>
          </p:cNvSpPr>
          <p:nvPr>
            <p:ph type="body" sz="quarter" idx="141"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8" name="Text Placeholder 5"/>
          <p:cNvSpPr>
            <a:spLocks noGrp="1"/>
          </p:cNvSpPr>
          <p:nvPr>
            <p:ph type="body" sz="quarter" idx="142"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9" name="Text Placeholder 5"/>
          <p:cNvSpPr>
            <a:spLocks noGrp="1"/>
          </p:cNvSpPr>
          <p:nvPr>
            <p:ph type="body" sz="quarter" idx="143"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70" name="Text Placeholder 5"/>
          <p:cNvSpPr>
            <a:spLocks noGrp="1"/>
          </p:cNvSpPr>
          <p:nvPr>
            <p:ph type="body" sz="quarter" idx="144"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71" name="Text Placeholder 5"/>
          <p:cNvSpPr>
            <a:spLocks noGrp="1"/>
          </p:cNvSpPr>
          <p:nvPr>
            <p:ph type="body" sz="quarter" idx="145"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72" name="Text Placeholder 5"/>
          <p:cNvSpPr>
            <a:spLocks noGrp="1"/>
          </p:cNvSpPr>
          <p:nvPr>
            <p:ph type="body" sz="quarter" idx="14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73" name="Text Placeholder 5"/>
          <p:cNvSpPr>
            <a:spLocks noGrp="1"/>
          </p:cNvSpPr>
          <p:nvPr>
            <p:ph type="body" sz="quarter" idx="14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74" name="Text Placeholder 5"/>
          <p:cNvSpPr>
            <a:spLocks noGrp="1"/>
          </p:cNvSpPr>
          <p:nvPr>
            <p:ph type="body" sz="quarter" idx="14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75" name="Text Placeholder 5"/>
          <p:cNvSpPr>
            <a:spLocks noGrp="1"/>
          </p:cNvSpPr>
          <p:nvPr>
            <p:ph type="body" sz="quarter" idx="14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bg1"/>
                </a:solidFill>
              </a:defRPr>
            </a:lvl1pPr>
          </a:lstStyle>
          <a:p>
            <a:pPr lvl="0"/>
            <a:r>
              <a:rPr lang="en-US" dirty="0"/>
              <a:t>SECTION HEADER PLACEHOLDER</a:t>
            </a:r>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
        <p:nvSpPr>
          <p:cNvPr id="79" name="Text Placeholder 3"/>
          <p:cNvSpPr>
            <a:spLocks noGrp="1"/>
          </p:cNvSpPr>
          <p:nvPr>
            <p:ph type="body" sz="quarter" idx="186" hasCustomPrompt="1"/>
          </p:nvPr>
        </p:nvSpPr>
        <p:spPr>
          <a:xfrm>
            <a:off x="20572840" y="3341566"/>
            <a:ext cx="628253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80" name="Text Placeholder 3"/>
          <p:cNvSpPr>
            <a:spLocks noGrp="1"/>
          </p:cNvSpPr>
          <p:nvPr>
            <p:ph type="body" sz="quarter" idx="187" hasCustomPrompt="1"/>
          </p:nvPr>
        </p:nvSpPr>
        <p:spPr>
          <a:xfrm>
            <a:off x="20572839" y="13303950"/>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81"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50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354109"/>
            <a:ext cx="849454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76461" y="2946900"/>
            <a:ext cx="8483204"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20" hasCustomPrompt="1"/>
          </p:nvPr>
        </p:nvSpPr>
        <p:spPr>
          <a:xfrm>
            <a:off x="588799" y="8644569"/>
            <a:ext cx="8483203"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OBJECTIVES</a:t>
            </a:r>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9471422" y="10309786"/>
            <a:ext cx="848220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MATERIALS &amp; METHODS</a:t>
            </a:r>
          </a:p>
        </p:txBody>
      </p:sp>
      <p:sp>
        <p:nvSpPr>
          <p:cNvPr id="23" name="Text Placeholder 3"/>
          <p:cNvSpPr>
            <a:spLocks noGrp="1"/>
          </p:cNvSpPr>
          <p:nvPr>
            <p:ph type="body" sz="quarter" idx="23" hasCustomPrompt="1"/>
          </p:nvPr>
        </p:nvSpPr>
        <p:spPr>
          <a:xfrm>
            <a:off x="9476384" y="3378398"/>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9471422" y="2946900"/>
            <a:ext cx="8487172"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RESULTS</a:t>
            </a:r>
          </a:p>
        </p:txBody>
      </p:sp>
      <p:sp>
        <p:nvSpPr>
          <p:cNvPr id="25" name="Text Placeholder 5"/>
          <p:cNvSpPr>
            <a:spLocks noGrp="1"/>
          </p:cNvSpPr>
          <p:nvPr>
            <p:ph type="body" sz="quarter" idx="25" hasCustomPrompt="1"/>
          </p:nvPr>
        </p:nvSpPr>
        <p:spPr>
          <a:xfrm>
            <a:off x="18372337" y="2946900"/>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CONCLUSIONS</a:t>
            </a:r>
          </a:p>
        </p:txBody>
      </p:sp>
      <p:sp>
        <p:nvSpPr>
          <p:cNvPr id="26" name="Text Placeholder 3"/>
          <p:cNvSpPr>
            <a:spLocks noGrp="1"/>
          </p:cNvSpPr>
          <p:nvPr>
            <p:ph type="body" sz="quarter" idx="26" hasCustomPrompt="1"/>
          </p:nvPr>
        </p:nvSpPr>
        <p:spPr>
          <a:xfrm>
            <a:off x="18372337" y="3354109"/>
            <a:ext cx="848501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18372337" y="8628515"/>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REFERENCES</a:t>
            </a:r>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18372337" y="12862783"/>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0"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61"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Autofit/>
          </a:bodyPr>
          <a:lstStyle>
            <a:lvl1pPr algn="ctr">
              <a:buFontTx/>
              <a:buNone/>
              <a:defRPr sz="2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
        <p:nvSpPr>
          <p:cNvPr id="63"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66"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69"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78"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79"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0"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1"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2"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3"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4"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5"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6"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7"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8"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9"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0"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1"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2"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3"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4"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5"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6"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7"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8"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99"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00"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01"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02"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03"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04"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12"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13"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8308" y="3416455"/>
            <a:ext cx="628550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70789" y="3009246"/>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67812" y="7540814"/>
            <a:ext cx="628650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20" hasCustomPrompt="1"/>
          </p:nvPr>
        </p:nvSpPr>
        <p:spPr>
          <a:xfrm>
            <a:off x="570293" y="7129339"/>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OBJECTIVES</a:t>
            </a:r>
          </a:p>
        </p:txBody>
      </p:sp>
      <p:sp>
        <p:nvSpPr>
          <p:cNvPr id="21" name="Text Placeholder 3"/>
          <p:cNvSpPr>
            <a:spLocks noGrp="1"/>
          </p:cNvSpPr>
          <p:nvPr>
            <p:ph type="body" sz="quarter" idx="21" hasCustomPrompt="1"/>
          </p:nvPr>
        </p:nvSpPr>
        <p:spPr>
          <a:xfrm>
            <a:off x="7241977" y="3432806"/>
            <a:ext cx="1295003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7241977" y="3009246"/>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7241977" y="10987984"/>
            <a:ext cx="129500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7241977" y="10560455"/>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RESULTS</a:t>
            </a:r>
          </a:p>
        </p:txBody>
      </p:sp>
      <p:sp>
        <p:nvSpPr>
          <p:cNvPr id="25" name="Text Placeholder 5"/>
          <p:cNvSpPr>
            <a:spLocks noGrp="1"/>
          </p:cNvSpPr>
          <p:nvPr>
            <p:ph type="body" sz="quarter" idx="25" hasCustomPrompt="1"/>
          </p:nvPr>
        </p:nvSpPr>
        <p:spPr>
          <a:xfrm>
            <a:off x="20600583" y="3009246"/>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CONCLUSIONS</a:t>
            </a:r>
          </a:p>
        </p:txBody>
      </p:sp>
      <p:sp>
        <p:nvSpPr>
          <p:cNvPr id="26" name="Text Placeholder 3"/>
          <p:cNvSpPr>
            <a:spLocks noGrp="1"/>
          </p:cNvSpPr>
          <p:nvPr>
            <p:ph type="body" sz="quarter" idx="26" hasCustomPrompt="1"/>
          </p:nvPr>
        </p:nvSpPr>
        <p:spPr>
          <a:xfrm>
            <a:off x="20600583" y="3436775"/>
            <a:ext cx="6279386"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0600583" y="7159451"/>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REFERENCES</a:t>
            </a:r>
          </a:p>
        </p:txBody>
      </p:sp>
      <p:sp>
        <p:nvSpPr>
          <p:cNvPr id="28" name="Text Placeholder 3"/>
          <p:cNvSpPr>
            <a:spLocks noGrp="1"/>
          </p:cNvSpPr>
          <p:nvPr>
            <p:ph type="body" sz="quarter" idx="28" hasCustomPrompt="1"/>
          </p:nvPr>
        </p:nvSpPr>
        <p:spPr>
          <a:xfrm>
            <a:off x="20599011" y="7586980"/>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0600583" y="12862784"/>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20599011" y="13290312"/>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59"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83"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84"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85"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
        <p:nvSpPr>
          <p:cNvPr id="70"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81"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2"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6"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7"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8"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9"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90"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2"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3"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4"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5"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6"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07"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08"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09"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0"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1"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3"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4"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5"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6"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7"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18"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19"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26"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27"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28"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29"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0"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1"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hyperlink" Target="http://www.facebook.com/pages/PosterPresentationscom/217914411419?v=app_4949752878&amp;ref=ts" TargetMode="Externa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3.jpeg"/><Relationship Id="rId4" Type="http://schemas.openxmlformats.org/officeDocument/2006/relationships/hyperlink" Target="http://www.facebook.com/pages/PosterPresentationscom/217914411419?v=app_4949752878&amp;ref=ts"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image" Target="../media/image1.png"/><Relationship Id="rId5" Type="http://schemas.openxmlformats.org/officeDocument/2006/relationships/image" Target="../media/image3.jpeg"/><Relationship Id="rId4" Type="http://schemas.openxmlformats.org/officeDocument/2006/relationships/hyperlink" Target="http://www.facebook.com/pages/PosterPresentationscom/217914411419?v=app_4949752878&amp;ref=ts"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9" name="Rectangle 28"/>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a:solidFill>
                  <a:schemeClr val="bg1"/>
                </a:solidFill>
                <a:latin typeface="Trebuchet MS" pitchFamily="34" charset="0"/>
              </a:rPr>
              <a:t>QUICK DESIGN</a:t>
            </a:r>
            <a:r>
              <a:rPr lang="en-US" sz="2500" b="1" baseline="0" dirty="0">
                <a:solidFill>
                  <a:schemeClr val="bg1"/>
                </a:solidFill>
                <a:latin typeface="Trebuchet MS" pitchFamily="34" charset="0"/>
              </a:rPr>
              <a:t> </a:t>
            </a:r>
            <a:r>
              <a:rPr lang="en-US" sz="2500" b="1" dirty="0">
                <a:solidFill>
                  <a:schemeClr val="bg1"/>
                </a:solidFill>
                <a:latin typeface="Trebuchet MS" pitchFamily="34" charset="0"/>
              </a:rPr>
              <a:t>GUIDE</a:t>
            </a:r>
          </a:p>
          <a:p>
            <a:pPr algn="ctr"/>
            <a:r>
              <a:rPr lang="en-US" sz="2300" b="1" dirty="0">
                <a:solidFill>
                  <a:srgbClr val="FFFF00"/>
                </a:solidFill>
                <a:latin typeface="Trebuchet MS" pitchFamily="34" charset="0"/>
              </a:rPr>
              <a:t>(--THIS SECTION DOES NOT PRINT--)</a:t>
            </a:r>
          </a:p>
          <a:p>
            <a:pPr algn="ctr"/>
            <a:endParaRPr lang="en-US" sz="1800" b="1" dirty="0">
              <a:latin typeface="Trebuchet MS" pitchFamily="34" charset="0"/>
            </a:endParaRPr>
          </a:p>
          <a:p>
            <a:pPr defTabSz="3765639"/>
            <a:r>
              <a:rPr lang="en-US" sz="1800" dirty="0">
                <a:latin typeface="Trebuchet MS" pitchFamily="34" charset="0"/>
              </a:rPr>
              <a:t>This PowerPoint</a:t>
            </a:r>
            <a:r>
              <a:rPr lang="en-US" sz="1800" baseline="0" dirty="0">
                <a:latin typeface="Trebuchet MS" pitchFamily="34" charset="0"/>
              </a:rPr>
              <a:t> </a:t>
            </a:r>
            <a:r>
              <a:rPr lang="en-US" sz="1800" dirty="0">
                <a:latin typeface="Trebuchet MS" pitchFamily="34" charset="0"/>
              </a:rPr>
              <a:t>2007 template produces</a:t>
            </a:r>
            <a:r>
              <a:rPr lang="en-US" sz="1800" baseline="0" dirty="0">
                <a:latin typeface="Trebuchet MS" pitchFamily="34" charset="0"/>
              </a:rPr>
              <a:t> </a:t>
            </a:r>
            <a:r>
              <a:rPr lang="en-US" sz="1800" dirty="0">
                <a:latin typeface="Trebuchet MS" pitchFamily="34" charset="0"/>
              </a:rPr>
              <a:t>a 36”x60” professional  poster</a:t>
            </a:r>
            <a:r>
              <a:rPr lang="en-US" sz="1800">
                <a:latin typeface="Trebuchet MS" pitchFamily="34" charset="0"/>
              </a:rPr>
              <a:t>. You</a:t>
            </a:r>
            <a:r>
              <a:rPr lang="en-US" sz="1800" baseline="0">
                <a:latin typeface="Trebuchet MS" pitchFamily="34" charset="0"/>
              </a:rPr>
              <a:t> can u</a:t>
            </a:r>
            <a:r>
              <a:rPr lang="en-US" sz="1800">
                <a:latin typeface="Trebuchet MS" pitchFamily="34" charset="0"/>
              </a:rPr>
              <a:t>se</a:t>
            </a:r>
            <a:r>
              <a:rPr lang="en-US" sz="1800" baseline="0">
                <a:latin typeface="Trebuchet MS" pitchFamily="34" charset="0"/>
              </a:rPr>
              <a:t> it to create your research poster and </a:t>
            </a:r>
            <a:r>
              <a:rPr lang="en-US" sz="1800">
                <a:latin typeface="Trebuchet MS" pitchFamily="34" charset="0"/>
              </a:rPr>
              <a:t>save valuable time placing titles, subtitles,</a:t>
            </a:r>
            <a:r>
              <a:rPr lang="en-US" sz="1800" baseline="0">
                <a:latin typeface="Trebuchet MS" pitchFamily="34" charset="0"/>
              </a:rPr>
              <a:t> text, and graphics</a:t>
            </a:r>
            <a:r>
              <a:rPr lang="en-US" sz="1800">
                <a:latin typeface="Trebuchet MS" pitchFamily="34" charset="0"/>
              </a:rPr>
              <a:t>. </a:t>
            </a:r>
            <a:endParaRPr lang="en-US" sz="1800" dirty="0">
              <a:latin typeface="Trebuchet MS" pitchFamily="34" charset="0"/>
            </a:endParaRPr>
          </a:p>
          <a:p>
            <a:pPr defTabSz="4389219"/>
            <a:endParaRPr lang="en-US" sz="1800" dirty="0">
              <a:latin typeface="Trebuchet MS" pitchFamily="34" charset="0"/>
            </a:endParaRPr>
          </a:p>
          <a:p>
            <a:pPr defTabSz="4389219"/>
            <a:r>
              <a:rPr lang="en-US" sz="1800" dirty="0">
                <a:latin typeface="Trebuchet MS" pitchFamily="34" charset="0"/>
              </a:rPr>
              <a:t>We provide a series of online tutorials that will guide you through the poster design process and answer your poster production questions. </a:t>
            </a:r>
          </a:p>
          <a:p>
            <a:pPr defTabSz="4389219"/>
            <a:endParaRPr lang="en-US" sz="1800" dirty="0">
              <a:latin typeface="Trebuchet MS" pitchFamily="34" charset="0"/>
            </a:endParaRPr>
          </a:p>
          <a:p>
            <a:pPr defTabSz="4389219"/>
            <a:r>
              <a:rPr lang="en-US" sz="1800" dirty="0">
                <a:latin typeface="Trebuchet MS" pitchFamily="34" charset="0"/>
              </a:rPr>
              <a:t>To view our template tutorials, go online to </a:t>
            </a:r>
            <a:r>
              <a:rPr lang="en-US" sz="1800" b="1" dirty="0">
                <a:solidFill>
                  <a:srgbClr val="FFFF00"/>
                </a:solidFill>
                <a:latin typeface="Trebuchet MS" pitchFamily="34" charset="0"/>
              </a:rPr>
              <a:t>PosterPresentations.com </a:t>
            </a:r>
            <a:r>
              <a:rPr lang="en-US" sz="1800" dirty="0">
                <a:latin typeface="Trebuchet MS" pitchFamily="34" charset="0"/>
              </a:rPr>
              <a:t>and click on </a:t>
            </a:r>
            <a:r>
              <a:rPr lang="en-US" sz="1800" dirty="0">
                <a:solidFill>
                  <a:srgbClr val="FFFF00"/>
                </a:solidFill>
                <a:latin typeface="Trebuchet MS" pitchFamily="34" charset="0"/>
              </a:rPr>
              <a:t>HELP DESK.</a:t>
            </a:r>
          </a:p>
          <a:p>
            <a:pPr defTabSz="4389219"/>
            <a:endParaRPr lang="en-US" sz="1800" dirty="0">
              <a:latin typeface="Trebuchet MS" pitchFamily="34" charset="0"/>
            </a:endParaRPr>
          </a:p>
          <a:p>
            <a:pPr defTabSz="4389219"/>
            <a:r>
              <a:rPr lang="en-US" sz="1800" dirty="0">
                <a:latin typeface="Trebuchet MS" pitchFamily="34" charset="0"/>
              </a:rPr>
              <a:t>When</a:t>
            </a:r>
            <a:r>
              <a:rPr lang="en-US" sz="1800" baseline="0" dirty="0">
                <a:latin typeface="Trebuchet MS" pitchFamily="34" charset="0"/>
              </a:rPr>
              <a:t> you are ready to</a:t>
            </a:r>
            <a:r>
              <a:rPr lang="en-US" sz="1800" dirty="0">
                <a:latin typeface="Trebuchet MS" pitchFamily="34" charset="0"/>
              </a:rPr>
              <a:t> </a:t>
            </a:r>
            <a:r>
              <a:rPr lang="en-US" sz="1800" baseline="0" dirty="0">
                <a:latin typeface="Trebuchet MS" pitchFamily="34" charset="0"/>
              </a:rPr>
              <a:t> print your poster</a:t>
            </a:r>
            <a:r>
              <a:rPr lang="en-US" sz="1800" dirty="0">
                <a:latin typeface="Trebuchet MS" pitchFamily="34" charset="0"/>
              </a:rPr>
              <a:t>,</a:t>
            </a:r>
            <a:r>
              <a:rPr lang="en-US" sz="1800" baseline="0" dirty="0">
                <a:latin typeface="Trebuchet MS" pitchFamily="34" charset="0"/>
              </a:rPr>
              <a:t> go online to</a:t>
            </a:r>
            <a:r>
              <a:rPr lang="en-US" sz="2000" baseline="0" dirty="0">
                <a:latin typeface="Trebuchet MS" pitchFamily="34" charset="0"/>
              </a:rPr>
              <a:t> </a:t>
            </a:r>
            <a:r>
              <a:rPr lang="en-US" sz="2400" b="1" dirty="0">
                <a:solidFill>
                  <a:srgbClr val="FFFF00"/>
                </a:solidFill>
                <a:latin typeface="Trebuchet MS" pitchFamily="34" charset="0"/>
              </a:rPr>
              <a:t>PosterPresentations.com</a:t>
            </a:r>
            <a:r>
              <a:rPr lang="en-US" sz="2400" b="1" dirty="0">
                <a:solidFill>
                  <a:schemeClr val="bg1"/>
                </a:solidFill>
                <a:latin typeface="Trebuchet MS" pitchFamily="34" charset="0"/>
              </a:rPr>
              <a:t>.</a:t>
            </a:r>
            <a:br>
              <a:rPr lang="en-US" sz="1800" dirty="0">
                <a:latin typeface="Trebuchet MS" pitchFamily="34" charset="0"/>
              </a:rPr>
            </a:br>
            <a:endParaRPr lang="en-US" sz="1800" dirty="0">
              <a:latin typeface="Trebuchet MS" pitchFamily="34" charset="0"/>
            </a:endParaRPr>
          </a:p>
          <a:p>
            <a:pPr algn="l" defTabSz="3765639"/>
            <a:r>
              <a:rPr lang="en-US" sz="1800" b="1" dirty="0">
                <a:solidFill>
                  <a:schemeClr val="bg1"/>
                </a:solidFill>
                <a:latin typeface="Trebuchet MS" pitchFamily="34" charset="0"/>
              </a:rPr>
              <a:t>Need</a:t>
            </a:r>
            <a:r>
              <a:rPr lang="en-US" sz="1800" b="1" baseline="0" dirty="0">
                <a:solidFill>
                  <a:schemeClr val="bg1"/>
                </a:solidFill>
                <a:latin typeface="Trebuchet MS" pitchFamily="34" charset="0"/>
              </a:rPr>
              <a:t> Assistance?  </a:t>
            </a:r>
            <a:r>
              <a:rPr lang="en-US" sz="2400" b="1" baseline="0" dirty="0">
                <a:solidFill>
                  <a:srgbClr val="FFFF00"/>
                </a:solidFill>
                <a:latin typeface="Trebuchet MS" pitchFamily="34" charset="0"/>
              </a:rPr>
              <a:t>Call  us at </a:t>
            </a:r>
            <a:r>
              <a:rPr lang="en-US" sz="2400" b="1" dirty="0">
                <a:solidFill>
                  <a:srgbClr val="FFFF00"/>
                </a:solidFill>
                <a:latin typeface="Trebuchet MS" pitchFamily="34" charset="0"/>
              </a:rPr>
              <a:t>1.866.649.3004</a:t>
            </a:r>
          </a:p>
          <a:p>
            <a:pPr defTabSz="2508125"/>
            <a:r>
              <a:rPr lang="en-US" sz="1800" dirty="0">
                <a:latin typeface="Trebuchet MS" pitchFamily="34" charset="0"/>
              </a:rPr>
              <a:t> </a:t>
            </a:r>
            <a:endParaRPr lang="en-US" sz="2300" b="1" dirty="0">
              <a:solidFill>
                <a:srgbClr val="FFFF00"/>
              </a:solidFill>
              <a:latin typeface="Trebuchet MS" pitchFamily="34" charset="0"/>
            </a:endParaRPr>
          </a:p>
          <a:p>
            <a:pPr algn="ctr"/>
            <a:r>
              <a:rPr lang="en-US" sz="2500" b="1" dirty="0">
                <a:solidFill>
                  <a:schemeClr val="bg1"/>
                </a:solidFill>
                <a:latin typeface="Trebuchet MS" pitchFamily="34" charset="0"/>
              </a:rPr>
              <a:t>Object Placeholders</a:t>
            </a:r>
          </a:p>
          <a:p>
            <a:pPr algn="ctr"/>
            <a:endParaRPr lang="en-US" sz="2500" b="1" dirty="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latin typeface="Trebuchet MS" pitchFamily="34" charset="0"/>
              </a:rPr>
              <a:t>To</a:t>
            </a:r>
            <a:r>
              <a:rPr lang="en-US" sz="1800" baseline="0" dirty="0">
                <a:latin typeface="Trebuchet MS" pitchFamily="34" charset="0"/>
              </a:rPr>
              <a:t> add text, c</a:t>
            </a:r>
            <a:r>
              <a:rPr lang="en-US" sz="1800" dirty="0">
                <a:latin typeface="Trebuchet MS" pitchFamily="34" charset="0"/>
              </a:rPr>
              <a:t>lick inside</a:t>
            </a:r>
            <a:r>
              <a:rPr lang="en-US" sz="1800" baseline="0" dirty="0">
                <a:latin typeface="Trebuchet MS" pitchFamily="34" charset="0"/>
              </a:rPr>
              <a:t> a placeholder on the poster and type or paste your text.  To move a placeholder, click it </a:t>
            </a:r>
            <a:r>
              <a:rPr lang="en-US" sz="1800" u="sng" baseline="0" dirty="0">
                <a:latin typeface="Trebuchet MS" pitchFamily="34" charset="0"/>
              </a:rPr>
              <a:t>once</a:t>
            </a:r>
            <a:r>
              <a:rPr lang="en-US" sz="1800" baseline="0" dirty="0">
                <a:latin typeface="Trebuchet MS" pitchFamily="34" charset="0"/>
              </a:rPr>
              <a:t> (to select it).  Place your cursor on its frame, and your cursor will change to this symbol       .  Click </a:t>
            </a:r>
            <a:r>
              <a:rPr lang="en-US" sz="1800" u="sng" baseline="0" dirty="0">
                <a:latin typeface="Trebuchet MS" pitchFamily="34" charset="0"/>
              </a:rPr>
              <a:t>once</a:t>
            </a:r>
            <a:r>
              <a:rPr lang="en-US" sz="1800" baseline="0" dirty="0">
                <a:latin typeface="Trebuchet MS" pitchFamily="34" charset="0"/>
              </a:rPr>
              <a:t> and drag it to a new location where you can resize it. </a:t>
            </a:r>
          </a:p>
          <a:p>
            <a:pPr defTabSz="3765639"/>
            <a:endParaRPr lang="en-US" sz="1800" dirty="0">
              <a:latin typeface="Trebuchet MS" pitchFamily="34" charset="0"/>
            </a:endParaRPr>
          </a:p>
          <a:p>
            <a:pPr defTabSz="3765639"/>
            <a:r>
              <a:rPr lang="en-US" sz="1800" b="1" dirty="0">
                <a:solidFill>
                  <a:srgbClr val="FFFF00"/>
                </a:solidFill>
                <a:latin typeface="Trebuchet MS" pitchFamily="34" charset="0"/>
              </a:rPr>
              <a:t>Section Header placeholder</a:t>
            </a:r>
          </a:p>
          <a:p>
            <a:pPr defTabSz="3765639"/>
            <a:r>
              <a:rPr lang="en-US" sz="1800" baseline="0" dirty="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a:latin typeface="Trebuchet MS" pitchFamily="34" charset="0"/>
            </a:endParaRPr>
          </a:p>
          <a:p>
            <a:pPr defTabSz="4389219"/>
            <a:endParaRPr lang="en-US" sz="1800" dirty="0">
              <a:latin typeface="Trebuchet MS" pitchFamily="34" charset="0"/>
            </a:endParaRPr>
          </a:p>
          <a:p>
            <a:pPr defTabSz="4389219"/>
            <a:endParaRPr lang="en-US" sz="1800" b="1" dirty="0">
              <a:solidFill>
                <a:srgbClr val="FFFF00"/>
              </a:solidFill>
              <a:latin typeface="Trebuchet MS" pitchFamily="34" charset="0"/>
            </a:endParaRPr>
          </a:p>
          <a:p>
            <a:pPr defTabSz="4389219"/>
            <a:r>
              <a:rPr lang="en-US" sz="1800" b="1" dirty="0">
                <a:solidFill>
                  <a:srgbClr val="FFFF00"/>
                </a:solidFill>
                <a:latin typeface="Trebuchet MS" pitchFamily="34" charset="0"/>
              </a:rPr>
              <a:t>Text placeholder</a:t>
            </a:r>
          </a:p>
          <a:p>
            <a:pPr defTabSz="4389219"/>
            <a:r>
              <a:rPr lang="en-US" sz="1800" baseline="0" dirty="0">
                <a:latin typeface="Trebuchet MS" pitchFamily="34" charset="0"/>
              </a:rPr>
              <a:t>Move this preformatted text placeholder to the poster to add a new body of text.</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1" baseline="0" dirty="0">
              <a:solidFill>
                <a:srgbClr val="FFFF00"/>
              </a:solidFill>
              <a:latin typeface="Trebuchet MS" pitchFamily="34" charset="0"/>
            </a:endParaRPr>
          </a:p>
          <a:p>
            <a:pPr defTabSz="4389219"/>
            <a:r>
              <a:rPr lang="en-US" sz="1800" b="1" baseline="0" dirty="0">
                <a:solidFill>
                  <a:srgbClr val="FFFF00"/>
                </a:solidFill>
                <a:latin typeface="Trebuchet MS" pitchFamily="34" charset="0"/>
              </a:rPr>
              <a:t>Picture placeholder</a:t>
            </a:r>
          </a:p>
          <a:p>
            <a:pPr defTabSz="4389219"/>
            <a:r>
              <a:rPr lang="en-US" sz="1800" baseline="0" dirty="0">
                <a:latin typeface="Trebuchet MS" pitchFamily="34" charset="0"/>
              </a:rPr>
              <a:t>Move this graphic placeholder onto your poster, size it first, and then click it to add a picture to the poster.</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defTabSz="2508125"/>
            <a:endParaRPr lang="en-US" sz="1800" dirty="0">
              <a:latin typeface="Trebuchet MS" pitchFamily="34" charset="0"/>
            </a:endParaRPr>
          </a:p>
          <a:p>
            <a:pPr algn="ctr"/>
            <a:endParaRPr lang="en-US" sz="1800" b="1" dirty="0">
              <a:solidFill>
                <a:schemeClr val="bg1"/>
              </a:solidFill>
              <a:latin typeface="Trebuchet MS" pitchFamily="34" charset="0"/>
            </a:endParaRPr>
          </a:p>
          <a:p>
            <a:pPr defTabSz="2508125"/>
            <a:endParaRPr lang="en-US" sz="1800" b="1" dirty="0">
              <a:solidFill>
                <a:srgbClr val="FFFF00"/>
              </a:solidFill>
              <a:latin typeface="Trebuchet MS" pitchFamily="34" charset="0"/>
            </a:endParaRPr>
          </a:p>
          <a:p>
            <a:pPr algn="ctr"/>
            <a:endParaRPr lang="en-US" sz="1800" b="1" dirty="0">
              <a:latin typeface="Trebuchet MS" pitchFamily="34" charset="0"/>
            </a:endParaRPr>
          </a:p>
        </p:txBody>
      </p:sp>
      <p:sp>
        <p:nvSpPr>
          <p:cNvPr id="7"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sp>
        <p:nvSpPr>
          <p:cNvPr id="10" name="Text Box 14"/>
          <p:cNvSpPr txBox="1">
            <a:spLocks noChangeArrowheads="1"/>
          </p:cNvSpPr>
          <p:nvPr/>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5" name="Rectangle 33"/>
          <p:cNvSpPr>
            <a:spLocks noChangeArrowheads="1"/>
          </p:cNvSpPr>
          <p:nvPr/>
        </p:nvSpPr>
        <p:spPr bwMode="auto">
          <a:xfrm>
            <a:off x="576461"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20" name="Rectangle 19"/>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a:solidFill>
                  <a:schemeClr val="bg1"/>
                </a:solidFill>
                <a:latin typeface="Trebuchet MS" pitchFamily="34" charset="0"/>
              </a:rPr>
              <a:t>QUICK</a:t>
            </a:r>
            <a:r>
              <a:rPr lang="en-US" sz="2400" b="1" baseline="0" dirty="0">
                <a:solidFill>
                  <a:schemeClr val="bg1"/>
                </a:solidFill>
                <a:latin typeface="Trebuchet MS" pitchFamily="34" charset="0"/>
              </a:rPr>
              <a:t> TIPS</a:t>
            </a:r>
            <a:endParaRPr lang="en-US" sz="2400" b="1" dirty="0">
              <a:solidFill>
                <a:schemeClr val="bg1"/>
              </a:solidFill>
              <a:latin typeface="Trebuchet MS" pitchFamily="34" charset="0"/>
            </a:endParaRPr>
          </a:p>
          <a:p>
            <a:pPr algn="ctr">
              <a:lnSpc>
                <a:spcPts val="2400"/>
              </a:lnSpc>
            </a:pPr>
            <a:r>
              <a:rPr lang="en-US" sz="2400" b="1" dirty="0">
                <a:solidFill>
                  <a:srgbClr val="FFFF00"/>
                </a:solidFill>
                <a:latin typeface="Trebuchet MS" pitchFamily="34" charset="0"/>
              </a:rPr>
              <a:t>(--THIS SECTION DOES NOT PRINT--)</a:t>
            </a:r>
          </a:p>
          <a:p>
            <a:pPr defTabSz="3134780">
              <a:lnSpc>
                <a:spcPts val="2100"/>
              </a:lnSpc>
            </a:pPr>
            <a:endParaRPr lang="en-US" sz="1800" dirty="0">
              <a:latin typeface="Trebuchet MS" pitchFamily="34" charset="0"/>
            </a:endParaRPr>
          </a:p>
          <a:p>
            <a:pPr defTabSz="3134780">
              <a:lnSpc>
                <a:spcPts val="2100"/>
              </a:lnSpc>
            </a:pPr>
            <a:r>
              <a:rPr lang="en-US" sz="1800" dirty="0">
                <a:latin typeface="Trebuchet MS" pitchFamily="34" charset="0"/>
              </a:rPr>
              <a:t>This PowerPoint</a:t>
            </a:r>
            <a:r>
              <a:rPr lang="en-US" sz="1800" baseline="0" dirty="0">
                <a:latin typeface="Trebuchet MS" pitchFamily="34" charset="0"/>
              </a:rPr>
              <a:t> template requires basic PowerPoint (version 2007 or newer) skills. Below is a list of commonly asked questions specific to this template. </a:t>
            </a:r>
            <a:br>
              <a:rPr lang="en-US" sz="1800" baseline="0" dirty="0">
                <a:latin typeface="Trebuchet MS" pitchFamily="34" charset="0"/>
              </a:rPr>
            </a:br>
            <a:r>
              <a:rPr lang="en-US" sz="1800" baseline="0" dirty="0">
                <a:latin typeface="Trebuchet MS" pitchFamily="34" charset="0"/>
              </a:rPr>
              <a:t>If you are using an older version of PowerPoint some template features may not work properly.</a:t>
            </a:r>
            <a:endParaRPr lang="en-US" sz="2400" b="1" dirty="0">
              <a:solidFill>
                <a:srgbClr val="FFFF00"/>
              </a:solidFill>
              <a:latin typeface="Trebuchet MS" pitchFamily="34" charset="0"/>
            </a:endParaRPr>
          </a:p>
          <a:p>
            <a:pPr defTabSz="3134780">
              <a:lnSpc>
                <a:spcPts val="2100"/>
              </a:lnSpc>
            </a:pPr>
            <a:endParaRPr lang="en-US" sz="2400" b="1" dirty="0">
              <a:solidFill>
                <a:srgbClr val="FFFF00"/>
              </a:solidFill>
              <a:latin typeface="Trebuchet MS" pitchFamily="34" charset="0"/>
            </a:endParaRPr>
          </a:p>
          <a:p>
            <a:pPr algn="ctr">
              <a:lnSpc>
                <a:spcPts val="2100"/>
              </a:lnSpc>
            </a:pPr>
            <a:r>
              <a:rPr lang="en-US" sz="2400" b="1" baseline="0">
                <a:solidFill>
                  <a:schemeClr val="bg1"/>
                </a:solidFill>
                <a:latin typeface="Trebuchet MS" pitchFamily="34" charset="0"/>
              </a:rPr>
              <a:t>Template </a:t>
            </a:r>
            <a:r>
              <a:rPr lang="en-US" sz="2400" b="1" baseline="0" dirty="0">
                <a:solidFill>
                  <a:schemeClr val="bg1"/>
                </a:solidFill>
                <a:latin typeface="Trebuchet MS" pitchFamily="34" charset="0"/>
              </a:rPr>
              <a:t>FAQs</a:t>
            </a:r>
            <a:endParaRPr lang="en-US" sz="1800" baseline="0" dirty="0">
              <a:latin typeface="Trebuchet MS" pitchFamily="34" charset="0"/>
            </a:endParaRPr>
          </a:p>
          <a:p>
            <a:pPr algn="ctr"/>
            <a:endParaRPr lang="en-US" sz="1800" b="1" dirty="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a:solidFill>
                  <a:srgbClr val="FFFF00"/>
                </a:solidFill>
                <a:latin typeface="Trebuchet MS" pitchFamily="34" charset="0"/>
              </a:rPr>
              <a:t>Verifying the quality of your graphics</a:t>
            </a:r>
          </a:p>
          <a:p>
            <a:pPr defTabSz="2689420"/>
            <a:r>
              <a:rPr lang="en-US" sz="1800" dirty="0">
                <a:latin typeface="Trebuchet MS" pitchFamily="34" charset="0"/>
              </a:rPr>
              <a:t>Go to the </a:t>
            </a:r>
            <a:r>
              <a:rPr lang="en-US" sz="18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a:latin typeface="Trebuchet MS" pitchFamily="34" charset="0"/>
              </a:rPr>
            </a:br>
            <a:endParaRPr lang="en-US" sz="1800" baseline="0" dirty="0">
              <a:latin typeface="Trebuchet MS" pitchFamily="34" charset="0"/>
            </a:endParaRPr>
          </a:p>
          <a:p>
            <a:pPr defTabSz="2689420"/>
            <a:endParaRPr lang="en-US" sz="1800" b="1" baseline="0" dirty="0">
              <a:solidFill>
                <a:srgbClr val="FFFF00"/>
              </a:solidFill>
              <a:latin typeface="Trebuchet MS" pitchFamily="34" charset="0"/>
            </a:endParaRPr>
          </a:p>
          <a:p>
            <a:pPr defTabSz="2689420"/>
            <a:r>
              <a:rPr lang="en-US" sz="1800" b="1" baseline="0" dirty="0">
                <a:solidFill>
                  <a:srgbClr val="FFFF00"/>
                </a:solidFill>
                <a:latin typeface="Trebuchet MS" pitchFamily="34" charset="0"/>
              </a:rPr>
              <a:t>Modifying the layout</a:t>
            </a:r>
          </a:p>
          <a:p>
            <a:pPr defTabSz="2689420"/>
            <a:r>
              <a:rPr lang="en-US" sz="1800" dirty="0">
                <a:latin typeface="Trebuchet MS" pitchFamily="34" charset="0"/>
              </a:rPr>
              <a:t>This template has four </a:t>
            </a:r>
            <a:r>
              <a:rPr lang="en-US" sz="1800" baseline="0" dirty="0">
                <a:latin typeface="Trebuchet MS" pitchFamily="34" charset="0"/>
              </a:rPr>
              <a:t>different </a:t>
            </a:r>
          </a:p>
          <a:p>
            <a:pPr defTabSz="2689420"/>
            <a:r>
              <a:rPr lang="en-US" sz="1800" baseline="0" dirty="0">
                <a:latin typeface="Trebuchet MS" pitchFamily="34" charset="0"/>
              </a:rPr>
              <a:t>column layouts.   </a:t>
            </a:r>
            <a:r>
              <a:rPr lang="en-US" sz="1800" u="sng" baseline="0" dirty="0">
                <a:latin typeface="Trebuchet MS" pitchFamily="34" charset="0"/>
              </a:rPr>
              <a:t>Right-click</a:t>
            </a:r>
            <a:r>
              <a:rPr lang="en-US" sz="1800" baseline="0" dirty="0">
                <a:latin typeface="Trebuchet MS" pitchFamily="34" charset="0"/>
              </a:rPr>
              <a:t> </a:t>
            </a:r>
          </a:p>
          <a:p>
            <a:pPr defTabSz="2689420"/>
            <a:r>
              <a:rPr lang="en-US" sz="1800" baseline="0" dirty="0">
                <a:latin typeface="Trebuchet MS" pitchFamily="34" charset="0"/>
              </a:rPr>
              <a:t>your mouse on the background </a:t>
            </a:r>
          </a:p>
          <a:p>
            <a:pPr defTabSz="2689420"/>
            <a:r>
              <a:rPr lang="en-US" sz="1800" baseline="0" dirty="0">
                <a:latin typeface="Trebuchet MS" pitchFamily="34" charset="0"/>
              </a:rPr>
              <a:t>and click on LAYOUT to see the</a:t>
            </a:r>
          </a:p>
          <a:p>
            <a:pPr defTabSz="2689420"/>
            <a:r>
              <a:rPr lang="en-US" sz="1800" baseline="0" dirty="0">
                <a:latin typeface="Trebuchet MS" pitchFamily="34" charset="0"/>
              </a:rPr>
              <a:t> layout options.  The columns in </a:t>
            </a:r>
          </a:p>
          <a:p>
            <a:pPr defTabSz="2689420"/>
            <a:r>
              <a:rPr lang="en-US" sz="1800" baseline="0" dirty="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defTabSz="2689420"/>
            <a:r>
              <a:rPr lang="en-US" sz="1800" b="1" baseline="0" dirty="0">
                <a:solidFill>
                  <a:srgbClr val="FFFF00"/>
                </a:solidFill>
                <a:latin typeface="Trebuchet MS" pitchFamily="34" charset="0"/>
              </a:rPr>
              <a:t>Importing text and graphics from external sources</a:t>
            </a:r>
          </a:p>
          <a:p>
            <a:pPr defTabSz="2689420"/>
            <a:r>
              <a:rPr lang="en-US" sz="1800" b="1" u="sng" baseline="0" dirty="0">
                <a:latin typeface="Trebuchet MS" pitchFamily="34" charset="0"/>
              </a:rPr>
              <a:t>TEXT: </a:t>
            </a:r>
            <a:r>
              <a:rPr lang="en-US" sz="1800" baseline="0" dirty="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a:latin typeface="Trebuchet MS" pitchFamily="34" charset="0"/>
            </a:endParaRPr>
          </a:p>
          <a:p>
            <a:pPr defTabSz="2689420"/>
            <a:r>
              <a:rPr lang="en-US" sz="1800" b="1" u="sng" baseline="0" dirty="0">
                <a:latin typeface="Trebuchet MS" pitchFamily="34" charset="0"/>
              </a:rPr>
              <a:t>PHOTOS: </a:t>
            </a:r>
            <a:r>
              <a:rPr lang="en-US" sz="1800" baseline="0" dirty="0">
                <a:latin typeface="Trebuchet MS" pitchFamily="34" charset="0"/>
              </a:rPr>
              <a:t>Drag in a picture placeholder, size it </a:t>
            </a:r>
            <a:r>
              <a:rPr lang="en-US" sz="1800" u="sng" baseline="0" dirty="0">
                <a:latin typeface="Trebuchet MS" pitchFamily="34" charset="0"/>
              </a:rPr>
              <a:t>first</a:t>
            </a:r>
            <a:r>
              <a:rPr lang="en-US" sz="1800" baseline="0" dirty="0">
                <a:latin typeface="Trebuchet MS" pitchFamily="34" charset="0"/>
              </a:rPr>
              <a:t>, click in it and insert a photo from the menu.</a:t>
            </a:r>
          </a:p>
          <a:p>
            <a:pPr defTabSz="2689420"/>
            <a:endParaRPr lang="en-US" sz="1800" baseline="0" dirty="0">
              <a:latin typeface="Trebuchet MS" pitchFamily="34" charset="0"/>
            </a:endParaRPr>
          </a:p>
          <a:p>
            <a:pPr defTabSz="2689420"/>
            <a:r>
              <a:rPr lang="en-US" sz="1800" b="1" u="sng" baseline="0" dirty="0">
                <a:latin typeface="Trebuchet MS" pitchFamily="34" charset="0"/>
              </a:rPr>
              <a:t>TABLES: </a:t>
            </a:r>
            <a:r>
              <a:rPr lang="en-US" sz="1800" baseline="0" dirty="0">
                <a:latin typeface="Trebuchet MS" pitchFamily="34" charset="0"/>
              </a:rPr>
              <a:t>You can copy and paste a table from an external document onto this poster template. To adjust the way the text fits within the cells of a table that has been pasted, </a:t>
            </a:r>
            <a:r>
              <a:rPr lang="en-US" sz="1800" u="sng" baseline="0" dirty="0">
                <a:latin typeface="Trebuchet MS" pitchFamily="34" charset="0"/>
              </a:rPr>
              <a:t>right-click</a:t>
            </a:r>
            <a:r>
              <a:rPr lang="en-US" sz="1800" baseline="0" dirty="0">
                <a:latin typeface="Trebuchet MS" pitchFamily="34" charset="0"/>
              </a:rPr>
              <a:t> on the table, click FORMAT SHAPE  then click on TEXT BOX and change the INTERNAL MARGIN values to 0.25.</a:t>
            </a:r>
          </a:p>
          <a:p>
            <a:pPr defTabSz="2689420"/>
            <a:endParaRPr lang="en-US" sz="1800" baseline="0" dirty="0">
              <a:latin typeface="Trebuchet MS" pitchFamily="34" charset="0"/>
            </a:endParaRPr>
          </a:p>
          <a:p>
            <a:pPr defTabSz="2689420"/>
            <a:endParaRPr lang="en-US" sz="1800" baseline="0" dirty="0">
              <a:latin typeface="Trebuchet MS" pitchFamily="34" charset="0"/>
            </a:endParaRPr>
          </a:p>
          <a:p>
            <a:pPr defTabSz="2689420"/>
            <a:r>
              <a:rPr lang="en-US" sz="1800" b="1" baseline="0" dirty="0">
                <a:solidFill>
                  <a:srgbClr val="FFFF00"/>
                </a:solidFill>
                <a:latin typeface="Trebuchet MS" pitchFamily="34" charset="0"/>
              </a:rPr>
              <a:t>Modifying the color scheme</a:t>
            </a:r>
          </a:p>
          <a:p>
            <a:pPr defTabSz="2689420"/>
            <a:r>
              <a:rPr lang="en-US" sz="1800" baseline="0" dirty="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2508125">
              <a:lnSpc>
                <a:spcPts val="2100"/>
              </a:lnSpc>
            </a:pPr>
            <a:endParaRPr lang="en-US" sz="1200" baseline="0" dirty="0">
              <a:latin typeface="Trebuchet MS" pitchFamily="34" charset="0"/>
            </a:endParaRPr>
          </a:p>
          <a:p>
            <a:pPr defTabSz="2508125">
              <a:lnSpc>
                <a:spcPts val="2100"/>
              </a:lnSpc>
            </a:pPr>
            <a:endParaRPr lang="en-US" sz="1200" dirty="0">
              <a:latin typeface="Trebuchet MS" pitchFamily="34" charset="0"/>
            </a:endParaRPr>
          </a:p>
          <a:p>
            <a:pPr algn="ctr">
              <a:lnSpc>
                <a:spcPts val="2100"/>
              </a:lnSpc>
            </a:pPr>
            <a:endParaRPr lang="en-US" sz="1200" b="1" dirty="0">
              <a:solidFill>
                <a:schemeClr val="bg1"/>
              </a:solidFill>
              <a:latin typeface="Trebuchet MS" pitchFamily="34" charset="0"/>
            </a:endParaRPr>
          </a:p>
          <a:p>
            <a:pPr defTabSz="2508125">
              <a:lnSpc>
                <a:spcPts val="2100"/>
              </a:lnSpc>
            </a:pPr>
            <a:endParaRPr lang="en-US" sz="1200" b="1" dirty="0">
              <a:solidFill>
                <a:srgbClr val="FFFF00"/>
              </a:solidFill>
              <a:latin typeface="Trebuchet MS" pitchFamily="34" charset="0"/>
            </a:endParaRPr>
          </a:p>
          <a:p>
            <a:pPr algn="ctr">
              <a:lnSpc>
                <a:spcPts val="2100"/>
              </a:lnSpc>
            </a:pPr>
            <a:endParaRPr lang="en-US" sz="1800" b="1" dirty="0">
              <a:latin typeface="Trebuchet MS" pitchFamily="34" charset="0"/>
            </a:endParaRPr>
          </a:p>
        </p:txBody>
      </p:sp>
      <p:sp>
        <p:nvSpPr>
          <p:cNvPr id="34" name="Rectangle 33"/>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36" name="Picture 2"/>
          <p:cNvPicPr>
            <a:picLocks noChangeAspect="1" noChangeArrowheads="1"/>
          </p:cNvPicPr>
          <p:nvPr/>
        </p:nvPicPr>
        <p:blipFill>
          <a:blip r:embed="rId3" cstate="print"/>
          <a:srcRect/>
          <a:stretch>
            <a:fillRect/>
          </a:stretch>
        </p:blipFill>
        <p:spPr bwMode="auto">
          <a:xfrm>
            <a:off x="31307318" y="6276070"/>
            <a:ext cx="2438880" cy="1258463"/>
          </a:xfrm>
          <a:prstGeom prst="rect">
            <a:avLst/>
          </a:prstGeom>
          <a:noFill/>
          <a:ln w="9525">
            <a:noFill/>
            <a:miter lim="800000"/>
            <a:headEnd/>
            <a:tailEnd/>
          </a:ln>
          <a:effectLst/>
        </p:spPr>
      </p:pic>
      <p:pic>
        <p:nvPicPr>
          <p:cNvPr id="42" name="Picture 2"/>
          <p:cNvPicPr>
            <a:picLocks noChangeAspect="1" noChangeArrowheads="1"/>
          </p:cNvPicPr>
          <p:nvPr/>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sp>
        <p:nvSpPr>
          <p:cNvPr id="44" name="TextBox 43"/>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a:solidFill>
                  <a:schemeClr val="bg1"/>
                </a:solidFill>
              </a:rPr>
              <a:t>© 2013 PosterPresentations.com</a:t>
            </a:r>
            <a:br>
              <a:rPr lang="en-US" sz="2000" dirty="0">
                <a:solidFill>
                  <a:schemeClr val="bg1"/>
                </a:solidFill>
              </a:rPr>
            </a:br>
            <a:r>
              <a:rPr lang="en-US" sz="2000" dirty="0">
                <a:solidFill>
                  <a:schemeClr val="bg1"/>
                </a:solidFill>
              </a:rPr>
              <a:t>    </a:t>
            </a:r>
            <a:r>
              <a:rPr lang="en-US" sz="1800" dirty="0">
                <a:solidFill>
                  <a:schemeClr val="bg1"/>
                </a:solidFill>
              </a:rPr>
              <a:t>2117 Fourth Street ,</a:t>
            </a:r>
            <a:r>
              <a:rPr lang="en-US" sz="1800" baseline="0" dirty="0">
                <a:solidFill>
                  <a:schemeClr val="bg1"/>
                </a:solidFill>
              </a:rPr>
              <a:t> Unit C</a:t>
            </a:r>
            <a:br>
              <a:rPr lang="en-US" sz="1800" baseline="0" dirty="0">
                <a:solidFill>
                  <a:schemeClr val="bg1"/>
                </a:solidFill>
              </a:rPr>
            </a:br>
            <a:r>
              <a:rPr lang="en-US" sz="1800" baseline="0" dirty="0">
                <a:solidFill>
                  <a:schemeClr val="bg1"/>
                </a:solidFill>
              </a:rPr>
              <a:t>    Berkeley  CA  94710</a:t>
            </a:r>
            <a:br>
              <a:rPr lang="en-US" sz="1800" baseline="0" dirty="0">
                <a:solidFill>
                  <a:schemeClr val="bg1"/>
                </a:solidFill>
              </a:rPr>
            </a:br>
            <a:r>
              <a:rPr lang="en-US" sz="1800" baseline="0" dirty="0">
                <a:solidFill>
                  <a:schemeClr val="bg1"/>
                </a:solidFill>
              </a:rPr>
              <a:t>    </a:t>
            </a:r>
            <a:r>
              <a:rPr lang="en-US" sz="1800" b="1" baseline="0" dirty="0">
                <a:solidFill>
                  <a:srgbClr val="FFFF00"/>
                </a:solidFill>
              </a:rPr>
              <a:t>posterpresenter@gmail.com</a:t>
            </a:r>
            <a:endParaRPr lang="en-US" sz="2000" b="1" dirty="0">
              <a:solidFill>
                <a:srgbClr val="FFFF00"/>
              </a:solidFill>
            </a:endParaRPr>
          </a:p>
        </p:txBody>
      </p:sp>
      <p:grpSp>
        <p:nvGrpSpPr>
          <p:cNvPr id="27" name="Group 26"/>
          <p:cNvGrpSpPr/>
          <p:nvPr/>
        </p:nvGrpSpPr>
        <p:grpSpPr>
          <a:xfrm>
            <a:off x="-6223790" y="15575235"/>
            <a:ext cx="5771525" cy="644181"/>
            <a:chOff x="44242388" y="28054064"/>
            <a:chExt cx="9771400" cy="1090621"/>
          </a:xfrm>
        </p:grpSpPr>
        <p:sp>
          <p:nvSpPr>
            <p:cNvPr id="28" name="Rounded Rectangle 27"/>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3" name="Picture 32"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35"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 </a:t>
              </a:r>
            </a:p>
            <a:p>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1" name="Straight Connector 40"/>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6491524" y="10199648"/>
            <a:ext cx="6261600" cy="388620"/>
          </a:xfrm>
          <a:prstGeom prst="rect">
            <a:avLst/>
          </a:prstGeom>
          <a:solidFill>
            <a:srgbClr val="002855"/>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solidFill>
                <a:schemeClr val="bg1"/>
              </a:solidFill>
            </a:endParaRPr>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65079" y="615971"/>
            <a:ext cx="2761491" cy="1261874"/>
          </a:xfrm>
          <a:prstGeom prst="rect">
            <a:avLst/>
          </a:prstGeom>
        </p:spPr>
      </p:pic>
      <p:sp>
        <p:nvSpPr>
          <p:cNvPr id="37" name="Rectangle 33"/>
          <p:cNvSpPr>
            <a:spLocks noChangeArrowheads="1"/>
          </p:cNvSpPr>
          <p:nvPr userDrawn="1"/>
        </p:nvSpPr>
        <p:spPr bwMode="auto">
          <a:xfrm>
            <a:off x="7241249"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8" name="Rectangle 33"/>
          <p:cNvSpPr>
            <a:spLocks noChangeArrowheads="1"/>
          </p:cNvSpPr>
          <p:nvPr userDrawn="1"/>
        </p:nvSpPr>
        <p:spPr bwMode="auto">
          <a:xfrm>
            <a:off x="13906037"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9" name="Rectangle 33"/>
          <p:cNvSpPr>
            <a:spLocks noChangeArrowheads="1"/>
          </p:cNvSpPr>
          <p:nvPr userDrawn="1"/>
        </p:nvSpPr>
        <p:spPr bwMode="auto">
          <a:xfrm>
            <a:off x="20570825"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 name="Text Box 14"/>
          <p:cNvSpPr txBox="1">
            <a:spLocks noChangeArrowheads="1"/>
          </p:cNvSpPr>
          <p:nvPr/>
        </p:nvSpPr>
        <p:spPr bwMode="auto">
          <a:xfrm>
            <a:off x="93869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2" name="Group 1"/>
          <p:cNvGrpSpPr/>
          <p:nvPr/>
        </p:nvGrpSpPr>
        <p:grpSpPr>
          <a:xfrm>
            <a:off x="572988" y="2628900"/>
            <a:ext cx="26286024" cy="13373100"/>
            <a:chOff x="571500" y="2628900"/>
            <a:chExt cx="26286024" cy="13373100"/>
          </a:xfrm>
        </p:grpSpPr>
        <p:sp>
          <p:nvSpPr>
            <p:cNvPr id="8" name="Rectangle 33"/>
            <p:cNvSpPr>
              <a:spLocks noChangeArrowheads="1"/>
            </p:cNvSpPr>
            <p:nvPr/>
          </p:nvSpPr>
          <p:spPr bwMode="auto">
            <a:xfrm>
              <a:off x="571500"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1" name="Rectangle 33"/>
            <p:cNvSpPr>
              <a:spLocks noChangeArrowheads="1"/>
            </p:cNvSpPr>
            <p:nvPr userDrawn="1"/>
          </p:nvSpPr>
          <p:spPr bwMode="auto">
            <a:xfrm>
              <a:off x="9469084"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18366667"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grpSp>
      <p:sp>
        <p:nvSpPr>
          <p:cNvPr id="23" name="Rectangle 22"/>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a:solidFill>
                  <a:schemeClr val="bg1"/>
                </a:solidFill>
                <a:latin typeface="Trebuchet MS" pitchFamily="34" charset="0"/>
              </a:rPr>
              <a:t>QUICK DESIGN</a:t>
            </a:r>
            <a:r>
              <a:rPr lang="en-US" sz="2500" b="1" baseline="0" dirty="0">
                <a:solidFill>
                  <a:schemeClr val="bg1"/>
                </a:solidFill>
                <a:latin typeface="Trebuchet MS" pitchFamily="34" charset="0"/>
              </a:rPr>
              <a:t> </a:t>
            </a:r>
            <a:r>
              <a:rPr lang="en-US" sz="2500" b="1" dirty="0">
                <a:solidFill>
                  <a:schemeClr val="bg1"/>
                </a:solidFill>
                <a:latin typeface="Trebuchet MS" pitchFamily="34" charset="0"/>
              </a:rPr>
              <a:t>GUIDE</a:t>
            </a:r>
          </a:p>
          <a:p>
            <a:pPr algn="ctr"/>
            <a:r>
              <a:rPr lang="en-US" sz="2300" b="1" dirty="0">
                <a:solidFill>
                  <a:srgbClr val="FFFF00"/>
                </a:solidFill>
                <a:latin typeface="Trebuchet MS" pitchFamily="34" charset="0"/>
              </a:rPr>
              <a:t>(--THIS SECTION DOES NOT PRINT--)</a:t>
            </a:r>
          </a:p>
          <a:p>
            <a:pPr algn="ctr"/>
            <a:endParaRPr lang="en-US" sz="1800" b="1" dirty="0">
              <a:latin typeface="Trebuchet MS" pitchFamily="34" charset="0"/>
            </a:endParaRPr>
          </a:p>
          <a:p>
            <a:pPr defTabSz="3765639"/>
            <a:r>
              <a:rPr lang="en-US" sz="1800" dirty="0">
                <a:latin typeface="Trebuchet MS" pitchFamily="34" charset="0"/>
              </a:rPr>
              <a:t>This PowerPoint</a:t>
            </a:r>
            <a:r>
              <a:rPr lang="en-US" sz="1800" baseline="0" dirty="0">
                <a:latin typeface="Trebuchet MS" pitchFamily="34" charset="0"/>
              </a:rPr>
              <a:t> </a:t>
            </a:r>
            <a:r>
              <a:rPr lang="en-US" sz="1800" dirty="0">
                <a:latin typeface="Trebuchet MS" pitchFamily="34" charset="0"/>
              </a:rPr>
              <a:t>2007 template produces</a:t>
            </a:r>
            <a:r>
              <a:rPr lang="en-US" sz="1800" baseline="0" dirty="0">
                <a:latin typeface="Trebuchet MS" pitchFamily="34" charset="0"/>
              </a:rPr>
              <a:t> </a:t>
            </a:r>
            <a:r>
              <a:rPr lang="en-US" sz="1800" dirty="0">
                <a:latin typeface="Trebuchet MS" pitchFamily="34" charset="0"/>
              </a:rPr>
              <a:t>a 36”x60” professional  poster</a:t>
            </a:r>
            <a:r>
              <a:rPr lang="en-US" sz="1800">
                <a:latin typeface="Trebuchet MS" pitchFamily="34" charset="0"/>
              </a:rPr>
              <a:t>. You</a:t>
            </a:r>
            <a:r>
              <a:rPr lang="en-US" sz="1800" baseline="0">
                <a:latin typeface="Trebuchet MS" pitchFamily="34" charset="0"/>
              </a:rPr>
              <a:t> can u</a:t>
            </a:r>
            <a:r>
              <a:rPr lang="en-US" sz="1800">
                <a:latin typeface="Trebuchet MS" pitchFamily="34" charset="0"/>
              </a:rPr>
              <a:t>se</a:t>
            </a:r>
            <a:r>
              <a:rPr lang="en-US" sz="1800" baseline="0">
                <a:latin typeface="Trebuchet MS" pitchFamily="34" charset="0"/>
              </a:rPr>
              <a:t> it to create your research poster and </a:t>
            </a:r>
            <a:r>
              <a:rPr lang="en-US" sz="1800">
                <a:latin typeface="Trebuchet MS" pitchFamily="34" charset="0"/>
              </a:rPr>
              <a:t>save valuable time placing titles, subtitles,</a:t>
            </a:r>
            <a:r>
              <a:rPr lang="en-US" sz="1800" baseline="0">
                <a:latin typeface="Trebuchet MS" pitchFamily="34" charset="0"/>
              </a:rPr>
              <a:t> text, and graphics</a:t>
            </a:r>
            <a:r>
              <a:rPr lang="en-US" sz="1800">
                <a:latin typeface="Trebuchet MS" pitchFamily="34" charset="0"/>
              </a:rPr>
              <a:t>. </a:t>
            </a:r>
            <a:endParaRPr lang="en-US" sz="1800" dirty="0">
              <a:latin typeface="Trebuchet MS" pitchFamily="34" charset="0"/>
            </a:endParaRPr>
          </a:p>
          <a:p>
            <a:pPr defTabSz="4389219"/>
            <a:endParaRPr lang="en-US" sz="1800" dirty="0">
              <a:latin typeface="Trebuchet MS" pitchFamily="34" charset="0"/>
            </a:endParaRPr>
          </a:p>
          <a:p>
            <a:pPr defTabSz="4389219"/>
            <a:r>
              <a:rPr lang="en-US" sz="1800" dirty="0">
                <a:latin typeface="Trebuchet MS" pitchFamily="34" charset="0"/>
              </a:rPr>
              <a:t>We provide a series of online tutorials that will guide you through the poster design process and answer your poster production questions. </a:t>
            </a:r>
          </a:p>
          <a:p>
            <a:pPr defTabSz="4389219"/>
            <a:endParaRPr lang="en-US" sz="1800" dirty="0">
              <a:latin typeface="Trebuchet MS" pitchFamily="34" charset="0"/>
            </a:endParaRPr>
          </a:p>
          <a:p>
            <a:pPr defTabSz="4389219"/>
            <a:r>
              <a:rPr lang="en-US" sz="1800" dirty="0">
                <a:latin typeface="Trebuchet MS" pitchFamily="34" charset="0"/>
              </a:rPr>
              <a:t>To view our template tutorials, go online to </a:t>
            </a:r>
            <a:r>
              <a:rPr lang="en-US" sz="1800" b="1" dirty="0">
                <a:solidFill>
                  <a:srgbClr val="FFFF00"/>
                </a:solidFill>
                <a:latin typeface="Trebuchet MS" pitchFamily="34" charset="0"/>
              </a:rPr>
              <a:t>PosterPresentations.com </a:t>
            </a:r>
            <a:r>
              <a:rPr lang="en-US" sz="1800" dirty="0">
                <a:latin typeface="Trebuchet MS" pitchFamily="34" charset="0"/>
              </a:rPr>
              <a:t>and click on </a:t>
            </a:r>
            <a:r>
              <a:rPr lang="en-US" sz="1800" dirty="0">
                <a:solidFill>
                  <a:srgbClr val="FFFF00"/>
                </a:solidFill>
                <a:latin typeface="Trebuchet MS" pitchFamily="34" charset="0"/>
              </a:rPr>
              <a:t>HELP DESK.</a:t>
            </a:r>
          </a:p>
          <a:p>
            <a:pPr defTabSz="4389219"/>
            <a:endParaRPr lang="en-US" sz="1800" dirty="0">
              <a:latin typeface="Trebuchet MS" pitchFamily="34" charset="0"/>
            </a:endParaRPr>
          </a:p>
          <a:p>
            <a:pPr defTabSz="4389219"/>
            <a:r>
              <a:rPr lang="en-US" sz="1800" dirty="0">
                <a:latin typeface="Trebuchet MS" pitchFamily="34" charset="0"/>
              </a:rPr>
              <a:t>When</a:t>
            </a:r>
            <a:r>
              <a:rPr lang="en-US" sz="1800" baseline="0" dirty="0">
                <a:latin typeface="Trebuchet MS" pitchFamily="34" charset="0"/>
              </a:rPr>
              <a:t> you are ready to</a:t>
            </a:r>
            <a:r>
              <a:rPr lang="en-US" sz="1800" dirty="0">
                <a:latin typeface="Trebuchet MS" pitchFamily="34" charset="0"/>
              </a:rPr>
              <a:t> </a:t>
            </a:r>
            <a:r>
              <a:rPr lang="en-US" sz="1800" baseline="0" dirty="0">
                <a:latin typeface="Trebuchet MS" pitchFamily="34" charset="0"/>
              </a:rPr>
              <a:t> print your poster</a:t>
            </a:r>
            <a:r>
              <a:rPr lang="en-US" sz="1800" dirty="0">
                <a:latin typeface="Trebuchet MS" pitchFamily="34" charset="0"/>
              </a:rPr>
              <a:t>,</a:t>
            </a:r>
            <a:r>
              <a:rPr lang="en-US" sz="1800" baseline="0" dirty="0">
                <a:latin typeface="Trebuchet MS" pitchFamily="34" charset="0"/>
              </a:rPr>
              <a:t> go online to</a:t>
            </a:r>
            <a:r>
              <a:rPr lang="en-US" sz="2000" baseline="0" dirty="0">
                <a:latin typeface="Trebuchet MS" pitchFamily="34" charset="0"/>
              </a:rPr>
              <a:t> </a:t>
            </a:r>
            <a:r>
              <a:rPr lang="en-US" sz="2400" b="1" dirty="0">
                <a:solidFill>
                  <a:srgbClr val="FFFF00"/>
                </a:solidFill>
                <a:latin typeface="Trebuchet MS" pitchFamily="34" charset="0"/>
              </a:rPr>
              <a:t>PosterPresentations.com</a:t>
            </a:r>
            <a:r>
              <a:rPr lang="en-US" sz="2400" b="1" dirty="0">
                <a:solidFill>
                  <a:schemeClr val="bg1"/>
                </a:solidFill>
                <a:latin typeface="Trebuchet MS" pitchFamily="34" charset="0"/>
              </a:rPr>
              <a:t>.</a:t>
            </a:r>
            <a:br>
              <a:rPr lang="en-US" sz="1800" dirty="0">
                <a:latin typeface="Trebuchet MS" pitchFamily="34" charset="0"/>
              </a:rPr>
            </a:br>
            <a:endParaRPr lang="en-US" sz="1800" dirty="0">
              <a:latin typeface="Trebuchet MS" pitchFamily="34" charset="0"/>
            </a:endParaRPr>
          </a:p>
          <a:p>
            <a:pPr algn="l" defTabSz="3765639"/>
            <a:r>
              <a:rPr lang="en-US" sz="1800" b="1" dirty="0">
                <a:solidFill>
                  <a:schemeClr val="bg1"/>
                </a:solidFill>
                <a:latin typeface="Trebuchet MS" pitchFamily="34" charset="0"/>
              </a:rPr>
              <a:t>Need</a:t>
            </a:r>
            <a:r>
              <a:rPr lang="en-US" sz="1800" b="1" baseline="0" dirty="0">
                <a:solidFill>
                  <a:schemeClr val="bg1"/>
                </a:solidFill>
                <a:latin typeface="Trebuchet MS" pitchFamily="34" charset="0"/>
              </a:rPr>
              <a:t> Assistance?  </a:t>
            </a:r>
            <a:r>
              <a:rPr lang="en-US" sz="2400" b="1" baseline="0" dirty="0">
                <a:solidFill>
                  <a:srgbClr val="FFFF00"/>
                </a:solidFill>
                <a:latin typeface="Trebuchet MS" pitchFamily="34" charset="0"/>
              </a:rPr>
              <a:t>Call  us at </a:t>
            </a:r>
            <a:r>
              <a:rPr lang="en-US" sz="2400" b="1" dirty="0">
                <a:solidFill>
                  <a:srgbClr val="FFFF00"/>
                </a:solidFill>
                <a:latin typeface="Trebuchet MS" pitchFamily="34" charset="0"/>
              </a:rPr>
              <a:t>1.866.649.3004</a:t>
            </a:r>
          </a:p>
          <a:p>
            <a:pPr defTabSz="2508125"/>
            <a:r>
              <a:rPr lang="en-US" sz="1800" dirty="0">
                <a:latin typeface="Trebuchet MS" pitchFamily="34" charset="0"/>
              </a:rPr>
              <a:t> </a:t>
            </a:r>
            <a:endParaRPr lang="en-US" sz="2300" b="1" dirty="0">
              <a:solidFill>
                <a:srgbClr val="FFFF00"/>
              </a:solidFill>
              <a:latin typeface="Trebuchet MS" pitchFamily="34" charset="0"/>
            </a:endParaRPr>
          </a:p>
          <a:p>
            <a:pPr algn="ctr"/>
            <a:r>
              <a:rPr lang="en-US" sz="2500" b="1" dirty="0">
                <a:solidFill>
                  <a:schemeClr val="bg1"/>
                </a:solidFill>
                <a:latin typeface="Trebuchet MS" pitchFamily="34" charset="0"/>
              </a:rPr>
              <a:t>Object Placeholders</a:t>
            </a:r>
          </a:p>
          <a:p>
            <a:pPr algn="ctr"/>
            <a:endParaRPr lang="en-US" sz="2500" b="1" dirty="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latin typeface="Trebuchet MS" pitchFamily="34" charset="0"/>
              </a:rPr>
              <a:t>To</a:t>
            </a:r>
            <a:r>
              <a:rPr lang="en-US" sz="1800" baseline="0" dirty="0">
                <a:latin typeface="Trebuchet MS" pitchFamily="34" charset="0"/>
              </a:rPr>
              <a:t> add text, c</a:t>
            </a:r>
            <a:r>
              <a:rPr lang="en-US" sz="1800" dirty="0">
                <a:latin typeface="Trebuchet MS" pitchFamily="34" charset="0"/>
              </a:rPr>
              <a:t>lick inside</a:t>
            </a:r>
            <a:r>
              <a:rPr lang="en-US" sz="1800" baseline="0" dirty="0">
                <a:latin typeface="Trebuchet MS" pitchFamily="34" charset="0"/>
              </a:rPr>
              <a:t> a placeholder on the poster and type or paste your text.  To move a placeholder, click it </a:t>
            </a:r>
            <a:r>
              <a:rPr lang="en-US" sz="1800" u="sng" baseline="0" dirty="0">
                <a:latin typeface="Trebuchet MS" pitchFamily="34" charset="0"/>
              </a:rPr>
              <a:t>once</a:t>
            </a:r>
            <a:r>
              <a:rPr lang="en-US" sz="1800" baseline="0" dirty="0">
                <a:latin typeface="Trebuchet MS" pitchFamily="34" charset="0"/>
              </a:rPr>
              <a:t> (to select it).  Place your cursor on its frame, and your cursor will change to this symbol       .  Click </a:t>
            </a:r>
            <a:r>
              <a:rPr lang="en-US" sz="1800" u="sng" baseline="0" dirty="0">
                <a:latin typeface="Trebuchet MS" pitchFamily="34" charset="0"/>
              </a:rPr>
              <a:t>once</a:t>
            </a:r>
            <a:r>
              <a:rPr lang="en-US" sz="1800" baseline="0" dirty="0">
                <a:latin typeface="Trebuchet MS" pitchFamily="34" charset="0"/>
              </a:rPr>
              <a:t> and drag it to a new location where you can resize it. </a:t>
            </a:r>
          </a:p>
          <a:p>
            <a:pPr defTabSz="3765639"/>
            <a:endParaRPr lang="en-US" sz="1800" dirty="0">
              <a:latin typeface="Trebuchet MS" pitchFamily="34" charset="0"/>
            </a:endParaRPr>
          </a:p>
          <a:p>
            <a:pPr defTabSz="3765639"/>
            <a:r>
              <a:rPr lang="en-US" sz="1800" b="1" dirty="0">
                <a:solidFill>
                  <a:srgbClr val="FFFF00"/>
                </a:solidFill>
                <a:latin typeface="Trebuchet MS" pitchFamily="34" charset="0"/>
              </a:rPr>
              <a:t>Section Header placeholder</a:t>
            </a:r>
          </a:p>
          <a:p>
            <a:pPr defTabSz="3765639"/>
            <a:r>
              <a:rPr lang="en-US" sz="1800" baseline="0" dirty="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a:latin typeface="Trebuchet MS" pitchFamily="34" charset="0"/>
            </a:endParaRPr>
          </a:p>
          <a:p>
            <a:pPr defTabSz="4389219"/>
            <a:endParaRPr lang="en-US" sz="1800" dirty="0">
              <a:latin typeface="Trebuchet MS" pitchFamily="34" charset="0"/>
            </a:endParaRPr>
          </a:p>
          <a:p>
            <a:pPr defTabSz="4389219"/>
            <a:endParaRPr lang="en-US" sz="1800" b="1" dirty="0">
              <a:solidFill>
                <a:srgbClr val="FFFF00"/>
              </a:solidFill>
              <a:latin typeface="Trebuchet MS" pitchFamily="34" charset="0"/>
            </a:endParaRPr>
          </a:p>
          <a:p>
            <a:pPr defTabSz="4389219"/>
            <a:r>
              <a:rPr lang="en-US" sz="1800" b="1" dirty="0">
                <a:solidFill>
                  <a:srgbClr val="FFFF00"/>
                </a:solidFill>
                <a:latin typeface="Trebuchet MS" pitchFamily="34" charset="0"/>
              </a:rPr>
              <a:t>Text placeholder</a:t>
            </a:r>
          </a:p>
          <a:p>
            <a:pPr defTabSz="4389219"/>
            <a:r>
              <a:rPr lang="en-US" sz="1800" baseline="0" dirty="0">
                <a:latin typeface="Trebuchet MS" pitchFamily="34" charset="0"/>
              </a:rPr>
              <a:t>Move this preformatted text placeholder to the poster to add a new body of text.</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1" baseline="0" dirty="0">
              <a:solidFill>
                <a:srgbClr val="FFFF00"/>
              </a:solidFill>
              <a:latin typeface="Trebuchet MS" pitchFamily="34" charset="0"/>
            </a:endParaRPr>
          </a:p>
          <a:p>
            <a:pPr defTabSz="4389219"/>
            <a:r>
              <a:rPr lang="en-US" sz="1800" b="1" baseline="0" dirty="0">
                <a:solidFill>
                  <a:srgbClr val="FFFF00"/>
                </a:solidFill>
                <a:latin typeface="Trebuchet MS" pitchFamily="34" charset="0"/>
              </a:rPr>
              <a:t>Picture placeholder</a:t>
            </a:r>
          </a:p>
          <a:p>
            <a:pPr defTabSz="4389219"/>
            <a:r>
              <a:rPr lang="en-US" sz="1800" baseline="0" dirty="0">
                <a:latin typeface="Trebuchet MS" pitchFamily="34" charset="0"/>
              </a:rPr>
              <a:t>Move this graphic placeholder onto your poster, size it first, and then click it to add a picture to the poster.</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defTabSz="2508125"/>
            <a:endParaRPr lang="en-US" sz="1800" dirty="0">
              <a:latin typeface="Trebuchet MS" pitchFamily="34" charset="0"/>
            </a:endParaRPr>
          </a:p>
          <a:p>
            <a:pPr algn="ctr"/>
            <a:endParaRPr lang="en-US" sz="1800" b="1" dirty="0">
              <a:solidFill>
                <a:schemeClr val="bg1"/>
              </a:solidFill>
              <a:latin typeface="Trebuchet MS" pitchFamily="34" charset="0"/>
            </a:endParaRPr>
          </a:p>
          <a:p>
            <a:pPr defTabSz="2508125"/>
            <a:endParaRPr lang="en-US" sz="1800" b="1" dirty="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38" name="Group 37"/>
          <p:cNvGrpSpPr/>
          <p:nvPr/>
        </p:nvGrpSpPr>
        <p:grpSpPr>
          <a:xfrm>
            <a:off x="-6223790" y="15575235"/>
            <a:ext cx="5771525" cy="644181"/>
            <a:chOff x="44242388" y="28054064"/>
            <a:chExt cx="9771400" cy="1090621"/>
          </a:xfrm>
        </p:grpSpPr>
        <p:sp>
          <p:nvSpPr>
            <p:cNvPr id="40" name="Rounded Rectangle 39"/>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41" name="Picture 40"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42"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 </a:t>
              </a:r>
            </a:p>
            <a:p>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a:solidFill>
                  <a:schemeClr val="bg1"/>
                </a:solidFill>
                <a:latin typeface="Trebuchet MS" pitchFamily="34" charset="0"/>
              </a:rPr>
              <a:t>QUICK</a:t>
            </a:r>
            <a:r>
              <a:rPr lang="en-US" sz="2400" b="1" baseline="0" dirty="0">
                <a:solidFill>
                  <a:schemeClr val="bg1"/>
                </a:solidFill>
                <a:latin typeface="Trebuchet MS" pitchFamily="34" charset="0"/>
              </a:rPr>
              <a:t> TIPS</a:t>
            </a:r>
            <a:endParaRPr lang="en-US" sz="2400" b="1" dirty="0">
              <a:solidFill>
                <a:schemeClr val="bg1"/>
              </a:solidFill>
              <a:latin typeface="Trebuchet MS" pitchFamily="34" charset="0"/>
            </a:endParaRPr>
          </a:p>
          <a:p>
            <a:pPr algn="ctr">
              <a:lnSpc>
                <a:spcPts val="2400"/>
              </a:lnSpc>
            </a:pPr>
            <a:r>
              <a:rPr lang="en-US" sz="2400" b="1" dirty="0">
                <a:solidFill>
                  <a:srgbClr val="FFFF00"/>
                </a:solidFill>
                <a:latin typeface="Trebuchet MS" pitchFamily="34" charset="0"/>
              </a:rPr>
              <a:t>(--THIS SECTION DOES NOT PRINT--)</a:t>
            </a:r>
          </a:p>
          <a:p>
            <a:pPr defTabSz="3134780">
              <a:lnSpc>
                <a:spcPts val="2100"/>
              </a:lnSpc>
            </a:pPr>
            <a:endParaRPr lang="en-US" sz="1800" dirty="0">
              <a:latin typeface="Trebuchet MS" pitchFamily="34" charset="0"/>
            </a:endParaRPr>
          </a:p>
          <a:p>
            <a:pPr defTabSz="3134780">
              <a:lnSpc>
                <a:spcPts val="2100"/>
              </a:lnSpc>
            </a:pPr>
            <a:r>
              <a:rPr lang="en-US" sz="1800" dirty="0">
                <a:latin typeface="Trebuchet MS" pitchFamily="34" charset="0"/>
              </a:rPr>
              <a:t>This PowerPoint</a:t>
            </a:r>
            <a:r>
              <a:rPr lang="en-US" sz="1800" baseline="0" dirty="0">
                <a:latin typeface="Trebuchet MS" pitchFamily="34" charset="0"/>
              </a:rPr>
              <a:t> template requires basic PowerPoint (version 2007 or newer) skills. Below is a list of commonly asked questions specific to this template. </a:t>
            </a:r>
            <a:br>
              <a:rPr lang="en-US" sz="1800" baseline="0" dirty="0">
                <a:latin typeface="Trebuchet MS" pitchFamily="34" charset="0"/>
              </a:rPr>
            </a:br>
            <a:r>
              <a:rPr lang="en-US" sz="1800" baseline="0" dirty="0">
                <a:latin typeface="Trebuchet MS" pitchFamily="34" charset="0"/>
              </a:rPr>
              <a:t>If you are using an older version of PowerPoint some template features may not work properly.</a:t>
            </a:r>
            <a:endParaRPr lang="en-US" sz="2400" b="1" dirty="0">
              <a:solidFill>
                <a:srgbClr val="FFFF00"/>
              </a:solidFill>
              <a:latin typeface="Trebuchet MS" pitchFamily="34" charset="0"/>
            </a:endParaRPr>
          </a:p>
          <a:p>
            <a:pPr defTabSz="3134780">
              <a:lnSpc>
                <a:spcPts val="2100"/>
              </a:lnSpc>
            </a:pPr>
            <a:endParaRPr lang="en-US" sz="2400" b="1" dirty="0">
              <a:solidFill>
                <a:srgbClr val="FFFF00"/>
              </a:solidFill>
              <a:latin typeface="Trebuchet MS" pitchFamily="34" charset="0"/>
            </a:endParaRPr>
          </a:p>
          <a:p>
            <a:pPr algn="ctr">
              <a:lnSpc>
                <a:spcPts val="2100"/>
              </a:lnSpc>
            </a:pPr>
            <a:r>
              <a:rPr lang="en-US" sz="2400" b="1" baseline="0">
                <a:solidFill>
                  <a:schemeClr val="bg1"/>
                </a:solidFill>
                <a:latin typeface="Trebuchet MS" pitchFamily="34" charset="0"/>
              </a:rPr>
              <a:t>Template </a:t>
            </a:r>
            <a:r>
              <a:rPr lang="en-US" sz="2400" b="1" baseline="0" dirty="0">
                <a:solidFill>
                  <a:schemeClr val="bg1"/>
                </a:solidFill>
                <a:latin typeface="Trebuchet MS" pitchFamily="34" charset="0"/>
              </a:rPr>
              <a:t>FAQs</a:t>
            </a:r>
            <a:endParaRPr lang="en-US" sz="1800" baseline="0" dirty="0">
              <a:latin typeface="Trebuchet MS" pitchFamily="34" charset="0"/>
            </a:endParaRPr>
          </a:p>
          <a:p>
            <a:pPr algn="ctr"/>
            <a:endParaRPr lang="en-US" sz="1800" b="1" dirty="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a:solidFill>
                  <a:srgbClr val="FFFF00"/>
                </a:solidFill>
                <a:latin typeface="Trebuchet MS" pitchFamily="34" charset="0"/>
              </a:rPr>
              <a:t>Verifying the quality of your graphics</a:t>
            </a:r>
          </a:p>
          <a:p>
            <a:pPr defTabSz="2689420"/>
            <a:r>
              <a:rPr lang="en-US" sz="1800" dirty="0">
                <a:latin typeface="Trebuchet MS" pitchFamily="34" charset="0"/>
              </a:rPr>
              <a:t>Go to the </a:t>
            </a:r>
            <a:r>
              <a:rPr lang="en-US" sz="18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a:latin typeface="Trebuchet MS" pitchFamily="34" charset="0"/>
              </a:rPr>
            </a:br>
            <a:endParaRPr lang="en-US" sz="1800" baseline="0" dirty="0">
              <a:latin typeface="Trebuchet MS" pitchFamily="34" charset="0"/>
            </a:endParaRPr>
          </a:p>
          <a:p>
            <a:pPr defTabSz="2689420"/>
            <a:endParaRPr lang="en-US" sz="1800" b="1" baseline="0" dirty="0">
              <a:solidFill>
                <a:srgbClr val="FFFF00"/>
              </a:solidFill>
              <a:latin typeface="Trebuchet MS" pitchFamily="34" charset="0"/>
            </a:endParaRPr>
          </a:p>
          <a:p>
            <a:pPr defTabSz="2689420"/>
            <a:r>
              <a:rPr lang="en-US" sz="1800" b="1" baseline="0" dirty="0">
                <a:solidFill>
                  <a:srgbClr val="FFFF00"/>
                </a:solidFill>
                <a:latin typeface="Trebuchet MS" pitchFamily="34" charset="0"/>
              </a:rPr>
              <a:t>Modifying the layout</a:t>
            </a:r>
          </a:p>
          <a:p>
            <a:pPr defTabSz="2689420"/>
            <a:r>
              <a:rPr lang="en-US" sz="1800" dirty="0">
                <a:latin typeface="Trebuchet MS" pitchFamily="34" charset="0"/>
              </a:rPr>
              <a:t>This template has four </a:t>
            </a:r>
            <a:r>
              <a:rPr lang="en-US" sz="1800" baseline="0" dirty="0">
                <a:latin typeface="Trebuchet MS" pitchFamily="34" charset="0"/>
              </a:rPr>
              <a:t>different </a:t>
            </a:r>
          </a:p>
          <a:p>
            <a:pPr defTabSz="2689420"/>
            <a:r>
              <a:rPr lang="en-US" sz="1800" baseline="0" dirty="0">
                <a:latin typeface="Trebuchet MS" pitchFamily="34" charset="0"/>
              </a:rPr>
              <a:t>column layouts.   </a:t>
            </a:r>
            <a:r>
              <a:rPr lang="en-US" sz="1800" u="sng" baseline="0" dirty="0">
                <a:latin typeface="Trebuchet MS" pitchFamily="34" charset="0"/>
              </a:rPr>
              <a:t>Right-click</a:t>
            </a:r>
            <a:r>
              <a:rPr lang="en-US" sz="1800" baseline="0" dirty="0">
                <a:latin typeface="Trebuchet MS" pitchFamily="34" charset="0"/>
              </a:rPr>
              <a:t> </a:t>
            </a:r>
          </a:p>
          <a:p>
            <a:pPr defTabSz="2689420"/>
            <a:r>
              <a:rPr lang="en-US" sz="1800" baseline="0" dirty="0">
                <a:latin typeface="Trebuchet MS" pitchFamily="34" charset="0"/>
              </a:rPr>
              <a:t>your mouse on the background </a:t>
            </a:r>
          </a:p>
          <a:p>
            <a:pPr defTabSz="2689420"/>
            <a:r>
              <a:rPr lang="en-US" sz="1800" baseline="0" dirty="0">
                <a:latin typeface="Trebuchet MS" pitchFamily="34" charset="0"/>
              </a:rPr>
              <a:t>and click on LAYOUT to see the</a:t>
            </a:r>
          </a:p>
          <a:p>
            <a:pPr defTabSz="2689420"/>
            <a:r>
              <a:rPr lang="en-US" sz="1800" baseline="0" dirty="0">
                <a:latin typeface="Trebuchet MS" pitchFamily="34" charset="0"/>
              </a:rPr>
              <a:t> layout options.  The columns in </a:t>
            </a:r>
          </a:p>
          <a:p>
            <a:pPr defTabSz="2689420"/>
            <a:r>
              <a:rPr lang="en-US" sz="1800" baseline="0" dirty="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defTabSz="2689420"/>
            <a:r>
              <a:rPr lang="en-US" sz="1800" b="1" baseline="0" dirty="0">
                <a:solidFill>
                  <a:srgbClr val="FFFF00"/>
                </a:solidFill>
                <a:latin typeface="Trebuchet MS" pitchFamily="34" charset="0"/>
              </a:rPr>
              <a:t>Importing text and graphics from external sources</a:t>
            </a:r>
          </a:p>
          <a:p>
            <a:pPr defTabSz="2689420"/>
            <a:r>
              <a:rPr lang="en-US" sz="1800" b="1" u="sng" baseline="0" dirty="0">
                <a:latin typeface="Trebuchet MS" pitchFamily="34" charset="0"/>
              </a:rPr>
              <a:t>TEXT: </a:t>
            </a:r>
            <a:r>
              <a:rPr lang="en-US" sz="1800" baseline="0" dirty="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a:latin typeface="Trebuchet MS" pitchFamily="34" charset="0"/>
            </a:endParaRPr>
          </a:p>
          <a:p>
            <a:pPr defTabSz="2689420"/>
            <a:r>
              <a:rPr lang="en-US" sz="1800" b="1" u="sng" baseline="0" dirty="0">
                <a:latin typeface="Trebuchet MS" pitchFamily="34" charset="0"/>
              </a:rPr>
              <a:t>PHOTOS: </a:t>
            </a:r>
            <a:r>
              <a:rPr lang="en-US" sz="1800" baseline="0" dirty="0">
                <a:latin typeface="Trebuchet MS" pitchFamily="34" charset="0"/>
              </a:rPr>
              <a:t>Drag in a picture placeholder, size it </a:t>
            </a:r>
            <a:r>
              <a:rPr lang="en-US" sz="1800" u="sng" baseline="0" dirty="0">
                <a:latin typeface="Trebuchet MS" pitchFamily="34" charset="0"/>
              </a:rPr>
              <a:t>first</a:t>
            </a:r>
            <a:r>
              <a:rPr lang="en-US" sz="1800" baseline="0" dirty="0">
                <a:latin typeface="Trebuchet MS" pitchFamily="34" charset="0"/>
              </a:rPr>
              <a:t>, click in it and insert a photo from the menu.</a:t>
            </a:r>
          </a:p>
          <a:p>
            <a:pPr defTabSz="2689420"/>
            <a:endParaRPr lang="en-US" sz="1800" baseline="0" dirty="0">
              <a:latin typeface="Trebuchet MS" pitchFamily="34" charset="0"/>
            </a:endParaRPr>
          </a:p>
          <a:p>
            <a:pPr defTabSz="2689420"/>
            <a:r>
              <a:rPr lang="en-US" sz="1800" b="1" u="sng" baseline="0" dirty="0">
                <a:latin typeface="Trebuchet MS" pitchFamily="34" charset="0"/>
              </a:rPr>
              <a:t>TABLES: </a:t>
            </a:r>
            <a:r>
              <a:rPr lang="en-US" sz="1800" baseline="0" dirty="0">
                <a:latin typeface="Trebuchet MS" pitchFamily="34" charset="0"/>
              </a:rPr>
              <a:t>You can copy and paste a table from an external document onto this poster template. To adjust the way the text fits within the cells of a table that has been pasted, </a:t>
            </a:r>
            <a:r>
              <a:rPr lang="en-US" sz="1800" u="sng" baseline="0" dirty="0">
                <a:latin typeface="Trebuchet MS" pitchFamily="34" charset="0"/>
              </a:rPr>
              <a:t>right-click</a:t>
            </a:r>
            <a:r>
              <a:rPr lang="en-US" sz="1800" baseline="0" dirty="0">
                <a:latin typeface="Trebuchet MS" pitchFamily="34" charset="0"/>
              </a:rPr>
              <a:t> on the table, click FORMAT SHAPE  then click on TEXT BOX and change the INTERNAL MARGIN values to 0.25.</a:t>
            </a:r>
          </a:p>
          <a:p>
            <a:pPr defTabSz="2689420"/>
            <a:endParaRPr lang="en-US" sz="1800" baseline="0" dirty="0">
              <a:latin typeface="Trebuchet MS" pitchFamily="34" charset="0"/>
            </a:endParaRPr>
          </a:p>
          <a:p>
            <a:pPr defTabSz="2689420"/>
            <a:endParaRPr lang="en-US" sz="1800" baseline="0" dirty="0">
              <a:latin typeface="Trebuchet MS" pitchFamily="34" charset="0"/>
            </a:endParaRPr>
          </a:p>
          <a:p>
            <a:pPr defTabSz="2689420"/>
            <a:r>
              <a:rPr lang="en-US" sz="1800" b="1" baseline="0" dirty="0">
                <a:solidFill>
                  <a:srgbClr val="FFFF00"/>
                </a:solidFill>
                <a:latin typeface="Trebuchet MS" pitchFamily="34" charset="0"/>
              </a:rPr>
              <a:t>Modifying the color scheme</a:t>
            </a:r>
          </a:p>
          <a:p>
            <a:pPr defTabSz="2689420"/>
            <a:r>
              <a:rPr lang="en-US" sz="1800" baseline="0" dirty="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2508125">
              <a:lnSpc>
                <a:spcPts val="2100"/>
              </a:lnSpc>
            </a:pPr>
            <a:endParaRPr lang="en-US" sz="1200" baseline="0" dirty="0">
              <a:latin typeface="Trebuchet MS" pitchFamily="34" charset="0"/>
            </a:endParaRPr>
          </a:p>
          <a:p>
            <a:pPr defTabSz="2508125">
              <a:lnSpc>
                <a:spcPts val="2100"/>
              </a:lnSpc>
            </a:pPr>
            <a:endParaRPr lang="en-US" sz="1200" dirty="0">
              <a:latin typeface="Trebuchet MS" pitchFamily="34" charset="0"/>
            </a:endParaRPr>
          </a:p>
          <a:p>
            <a:pPr algn="ctr">
              <a:lnSpc>
                <a:spcPts val="2100"/>
              </a:lnSpc>
            </a:pPr>
            <a:endParaRPr lang="en-US" sz="1200" b="1" dirty="0">
              <a:solidFill>
                <a:schemeClr val="bg1"/>
              </a:solidFill>
              <a:latin typeface="Trebuchet MS" pitchFamily="34" charset="0"/>
            </a:endParaRPr>
          </a:p>
          <a:p>
            <a:pPr defTabSz="2508125">
              <a:lnSpc>
                <a:spcPts val="2100"/>
              </a:lnSpc>
            </a:pPr>
            <a:endParaRPr lang="en-US" sz="1200" b="1" dirty="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a:solidFill>
                  <a:schemeClr val="bg1"/>
                </a:solidFill>
              </a:rPr>
              <a:t>© 2013 PosterPresentations.com</a:t>
            </a:r>
            <a:br>
              <a:rPr lang="en-US" sz="2000" dirty="0">
                <a:solidFill>
                  <a:schemeClr val="bg1"/>
                </a:solidFill>
              </a:rPr>
            </a:br>
            <a:r>
              <a:rPr lang="en-US" sz="2000" dirty="0">
                <a:solidFill>
                  <a:schemeClr val="bg1"/>
                </a:solidFill>
              </a:rPr>
              <a:t>    </a:t>
            </a:r>
            <a:r>
              <a:rPr lang="en-US" sz="1800" dirty="0">
                <a:solidFill>
                  <a:schemeClr val="bg1"/>
                </a:solidFill>
              </a:rPr>
              <a:t>2117 Fourth Street ,</a:t>
            </a:r>
            <a:r>
              <a:rPr lang="en-US" sz="1800" baseline="0" dirty="0">
                <a:solidFill>
                  <a:schemeClr val="bg1"/>
                </a:solidFill>
              </a:rPr>
              <a:t> Unit C</a:t>
            </a:r>
            <a:br>
              <a:rPr lang="en-US" sz="1800" baseline="0" dirty="0">
                <a:solidFill>
                  <a:schemeClr val="bg1"/>
                </a:solidFill>
              </a:rPr>
            </a:br>
            <a:r>
              <a:rPr lang="en-US" sz="1800" baseline="0" dirty="0">
                <a:solidFill>
                  <a:schemeClr val="bg1"/>
                </a:solidFill>
              </a:rPr>
              <a:t>    Berkeley  CA  94710</a:t>
            </a:r>
            <a:br>
              <a:rPr lang="en-US" sz="1800" baseline="0" dirty="0">
                <a:solidFill>
                  <a:schemeClr val="bg1"/>
                </a:solidFill>
              </a:rPr>
            </a:br>
            <a:r>
              <a:rPr lang="en-US" sz="1800" baseline="0" dirty="0">
                <a:solidFill>
                  <a:schemeClr val="bg1"/>
                </a:solidFill>
              </a:rPr>
              <a:t>    </a:t>
            </a:r>
            <a:r>
              <a:rPr lang="en-US" sz="1800" b="1" baseline="0" dirty="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3" name="Picture 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8641" y="615971"/>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50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8" name="Rectangle 33"/>
          <p:cNvSpPr>
            <a:spLocks noChangeArrowheads="1"/>
          </p:cNvSpPr>
          <p:nvPr/>
        </p:nvSpPr>
        <p:spPr bwMode="auto">
          <a:xfrm>
            <a:off x="571500" y="2628900"/>
            <a:ext cx="6286500" cy="13373100"/>
          </a:xfrm>
          <a:prstGeom prst="roundRect">
            <a:avLst>
              <a:gd name="adj" fmla="val 4310"/>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1" name="Rectangle 33"/>
          <p:cNvSpPr>
            <a:spLocks noChangeArrowheads="1"/>
          </p:cNvSpPr>
          <p:nvPr/>
        </p:nvSpPr>
        <p:spPr bwMode="auto">
          <a:xfrm>
            <a:off x="7209790" y="2628900"/>
            <a:ext cx="13012420" cy="13373100"/>
          </a:xfrm>
          <a:prstGeom prst="roundRect">
            <a:avLst>
              <a:gd name="adj" fmla="val 227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p:nvSpPr>
        <p:spPr bwMode="auto">
          <a:xfrm>
            <a:off x="20574000" y="2628900"/>
            <a:ext cx="6286500" cy="13373100"/>
          </a:xfrm>
          <a:prstGeom prst="roundRect">
            <a:avLst>
              <a:gd name="adj" fmla="val 464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4" name="Rectangle 23"/>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a:solidFill>
                  <a:schemeClr val="bg1"/>
                </a:solidFill>
                <a:latin typeface="Trebuchet MS" pitchFamily="34" charset="0"/>
              </a:rPr>
              <a:t>QUICK DESIGN</a:t>
            </a:r>
            <a:r>
              <a:rPr lang="en-US" sz="2500" b="1" baseline="0" dirty="0">
                <a:solidFill>
                  <a:schemeClr val="bg1"/>
                </a:solidFill>
                <a:latin typeface="Trebuchet MS" pitchFamily="34" charset="0"/>
              </a:rPr>
              <a:t> </a:t>
            </a:r>
            <a:r>
              <a:rPr lang="en-US" sz="2500" b="1" dirty="0">
                <a:solidFill>
                  <a:schemeClr val="bg1"/>
                </a:solidFill>
                <a:latin typeface="Trebuchet MS" pitchFamily="34" charset="0"/>
              </a:rPr>
              <a:t>GUIDE</a:t>
            </a:r>
          </a:p>
          <a:p>
            <a:pPr algn="ctr"/>
            <a:r>
              <a:rPr lang="en-US" sz="2300" b="1" dirty="0">
                <a:solidFill>
                  <a:srgbClr val="FFFF00"/>
                </a:solidFill>
                <a:latin typeface="Trebuchet MS" pitchFamily="34" charset="0"/>
              </a:rPr>
              <a:t>(--THIS SECTION DOES NOT PRINT--)</a:t>
            </a:r>
          </a:p>
          <a:p>
            <a:pPr algn="ctr"/>
            <a:endParaRPr lang="en-US" sz="1800" b="1" dirty="0">
              <a:latin typeface="Trebuchet MS" pitchFamily="34" charset="0"/>
            </a:endParaRPr>
          </a:p>
          <a:p>
            <a:pPr defTabSz="3765639"/>
            <a:r>
              <a:rPr lang="en-US" sz="1800" dirty="0">
                <a:latin typeface="Trebuchet MS" pitchFamily="34" charset="0"/>
              </a:rPr>
              <a:t>This PowerPoint</a:t>
            </a:r>
            <a:r>
              <a:rPr lang="en-US" sz="1800" baseline="0" dirty="0">
                <a:latin typeface="Trebuchet MS" pitchFamily="34" charset="0"/>
              </a:rPr>
              <a:t> </a:t>
            </a:r>
            <a:r>
              <a:rPr lang="en-US" sz="1800" dirty="0">
                <a:latin typeface="Trebuchet MS" pitchFamily="34" charset="0"/>
              </a:rPr>
              <a:t>2007 template produces</a:t>
            </a:r>
            <a:r>
              <a:rPr lang="en-US" sz="1800" baseline="0" dirty="0">
                <a:latin typeface="Trebuchet MS" pitchFamily="34" charset="0"/>
              </a:rPr>
              <a:t> </a:t>
            </a:r>
            <a:r>
              <a:rPr lang="en-US" sz="1800" dirty="0">
                <a:latin typeface="Trebuchet MS" pitchFamily="34" charset="0"/>
              </a:rPr>
              <a:t>a 36”x60” professional  poster</a:t>
            </a:r>
            <a:r>
              <a:rPr lang="en-US" sz="1800">
                <a:latin typeface="Trebuchet MS" pitchFamily="34" charset="0"/>
              </a:rPr>
              <a:t>. You</a:t>
            </a:r>
            <a:r>
              <a:rPr lang="en-US" sz="1800" baseline="0">
                <a:latin typeface="Trebuchet MS" pitchFamily="34" charset="0"/>
              </a:rPr>
              <a:t> can u</a:t>
            </a:r>
            <a:r>
              <a:rPr lang="en-US" sz="1800">
                <a:latin typeface="Trebuchet MS" pitchFamily="34" charset="0"/>
              </a:rPr>
              <a:t>se</a:t>
            </a:r>
            <a:r>
              <a:rPr lang="en-US" sz="1800" baseline="0">
                <a:latin typeface="Trebuchet MS" pitchFamily="34" charset="0"/>
              </a:rPr>
              <a:t> it to create your research poster and </a:t>
            </a:r>
            <a:r>
              <a:rPr lang="en-US" sz="1800">
                <a:latin typeface="Trebuchet MS" pitchFamily="34" charset="0"/>
              </a:rPr>
              <a:t>save valuable time placing titles, subtitles,</a:t>
            </a:r>
            <a:r>
              <a:rPr lang="en-US" sz="1800" baseline="0">
                <a:latin typeface="Trebuchet MS" pitchFamily="34" charset="0"/>
              </a:rPr>
              <a:t> text, and graphics</a:t>
            </a:r>
            <a:r>
              <a:rPr lang="en-US" sz="1800">
                <a:latin typeface="Trebuchet MS" pitchFamily="34" charset="0"/>
              </a:rPr>
              <a:t>. </a:t>
            </a:r>
            <a:endParaRPr lang="en-US" sz="1800" dirty="0">
              <a:latin typeface="Trebuchet MS" pitchFamily="34" charset="0"/>
            </a:endParaRPr>
          </a:p>
          <a:p>
            <a:pPr defTabSz="4389219"/>
            <a:endParaRPr lang="en-US" sz="1800" dirty="0">
              <a:latin typeface="Trebuchet MS" pitchFamily="34" charset="0"/>
            </a:endParaRPr>
          </a:p>
          <a:p>
            <a:pPr defTabSz="4389219"/>
            <a:r>
              <a:rPr lang="en-US" sz="1800" dirty="0">
                <a:latin typeface="Trebuchet MS" pitchFamily="34" charset="0"/>
              </a:rPr>
              <a:t>We provide a series of online tutorials that will guide you through the poster design process and answer your poster production questions. </a:t>
            </a:r>
          </a:p>
          <a:p>
            <a:pPr defTabSz="4389219"/>
            <a:endParaRPr lang="en-US" sz="1800" dirty="0">
              <a:latin typeface="Trebuchet MS" pitchFamily="34" charset="0"/>
            </a:endParaRPr>
          </a:p>
          <a:p>
            <a:pPr defTabSz="4389219"/>
            <a:r>
              <a:rPr lang="en-US" sz="1800" dirty="0">
                <a:latin typeface="Trebuchet MS" pitchFamily="34" charset="0"/>
              </a:rPr>
              <a:t>To view our template tutorials, go online to </a:t>
            </a:r>
            <a:r>
              <a:rPr lang="en-US" sz="1800" b="1" dirty="0">
                <a:solidFill>
                  <a:srgbClr val="FFFF00"/>
                </a:solidFill>
                <a:latin typeface="Trebuchet MS" pitchFamily="34" charset="0"/>
              </a:rPr>
              <a:t>PosterPresentations.com </a:t>
            </a:r>
            <a:r>
              <a:rPr lang="en-US" sz="1800" dirty="0">
                <a:latin typeface="Trebuchet MS" pitchFamily="34" charset="0"/>
              </a:rPr>
              <a:t>and click on </a:t>
            </a:r>
            <a:r>
              <a:rPr lang="en-US" sz="1800" dirty="0">
                <a:solidFill>
                  <a:srgbClr val="FFFF00"/>
                </a:solidFill>
                <a:latin typeface="Trebuchet MS" pitchFamily="34" charset="0"/>
              </a:rPr>
              <a:t>HELP DESK.</a:t>
            </a:r>
          </a:p>
          <a:p>
            <a:pPr defTabSz="4389219"/>
            <a:endParaRPr lang="en-US" sz="1800" dirty="0">
              <a:latin typeface="Trebuchet MS" pitchFamily="34" charset="0"/>
            </a:endParaRPr>
          </a:p>
          <a:p>
            <a:pPr defTabSz="4389219"/>
            <a:r>
              <a:rPr lang="en-US" sz="1800" dirty="0">
                <a:latin typeface="Trebuchet MS" pitchFamily="34" charset="0"/>
              </a:rPr>
              <a:t>When</a:t>
            </a:r>
            <a:r>
              <a:rPr lang="en-US" sz="1800" baseline="0" dirty="0">
                <a:latin typeface="Trebuchet MS" pitchFamily="34" charset="0"/>
              </a:rPr>
              <a:t> you are ready to</a:t>
            </a:r>
            <a:r>
              <a:rPr lang="en-US" sz="1800" dirty="0">
                <a:latin typeface="Trebuchet MS" pitchFamily="34" charset="0"/>
              </a:rPr>
              <a:t> </a:t>
            </a:r>
            <a:r>
              <a:rPr lang="en-US" sz="1800" baseline="0" dirty="0">
                <a:latin typeface="Trebuchet MS" pitchFamily="34" charset="0"/>
              </a:rPr>
              <a:t> print your poster</a:t>
            </a:r>
            <a:r>
              <a:rPr lang="en-US" sz="1800" dirty="0">
                <a:latin typeface="Trebuchet MS" pitchFamily="34" charset="0"/>
              </a:rPr>
              <a:t>,</a:t>
            </a:r>
            <a:r>
              <a:rPr lang="en-US" sz="1800" baseline="0" dirty="0">
                <a:latin typeface="Trebuchet MS" pitchFamily="34" charset="0"/>
              </a:rPr>
              <a:t> go online to</a:t>
            </a:r>
            <a:r>
              <a:rPr lang="en-US" sz="2000" baseline="0" dirty="0">
                <a:latin typeface="Trebuchet MS" pitchFamily="34" charset="0"/>
              </a:rPr>
              <a:t> </a:t>
            </a:r>
            <a:r>
              <a:rPr lang="en-US" sz="2400" b="1" dirty="0">
                <a:solidFill>
                  <a:srgbClr val="FFFF00"/>
                </a:solidFill>
                <a:latin typeface="Trebuchet MS" pitchFamily="34" charset="0"/>
              </a:rPr>
              <a:t>PosterPresentations.com</a:t>
            </a:r>
            <a:r>
              <a:rPr lang="en-US" sz="2400" b="1" dirty="0">
                <a:solidFill>
                  <a:schemeClr val="bg1"/>
                </a:solidFill>
                <a:latin typeface="Trebuchet MS" pitchFamily="34" charset="0"/>
              </a:rPr>
              <a:t>.</a:t>
            </a:r>
            <a:br>
              <a:rPr lang="en-US" sz="1800" dirty="0">
                <a:latin typeface="Trebuchet MS" pitchFamily="34" charset="0"/>
              </a:rPr>
            </a:br>
            <a:endParaRPr lang="en-US" sz="1800" dirty="0">
              <a:latin typeface="Trebuchet MS" pitchFamily="34" charset="0"/>
            </a:endParaRPr>
          </a:p>
          <a:p>
            <a:pPr algn="l" defTabSz="3765639"/>
            <a:r>
              <a:rPr lang="en-US" sz="1800" b="1" dirty="0">
                <a:solidFill>
                  <a:schemeClr val="bg1"/>
                </a:solidFill>
                <a:latin typeface="Trebuchet MS" pitchFamily="34" charset="0"/>
              </a:rPr>
              <a:t>Need</a:t>
            </a:r>
            <a:r>
              <a:rPr lang="en-US" sz="1800" b="1" baseline="0" dirty="0">
                <a:solidFill>
                  <a:schemeClr val="bg1"/>
                </a:solidFill>
                <a:latin typeface="Trebuchet MS" pitchFamily="34" charset="0"/>
              </a:rPr>
              <a:t> Assistance?  </a:t>
            </a:r>
            <a:r>
              <a:rPr lang="en-US" sz="2400" b="1" baseline="0" dirty="0">
                <a:solidFill>
                  <a:srgbClr val="FFFF00"/>
                </a:solidFill>
                <a:latin typeface="Trebuchet MS" pitchFamily="34" charset="0"/>
              </a:rPr>
              <a:t>Call  us at </a:t>
            </a:r>
            <a:r>
              <a:rPr lang="en-US" sz="2400" b="1" dirty="0">
                <a:solidFill>
                  <a:srgbClr val="FFFF00"/>
                </a:solidFill>
                <a:latin typeface="Trebuchet MS" pitchFamily="34" charset="0"/>
              </a:rPr>
              <a:t>1.866.649.3004</a:t>
            </a:r>
          </a:p>
          <a:p>
            <a:pPr defTabSz="2508125"/>
            <a:r>
              <a:rPr lang="en-US" sz="1800" dirty="0">
                <a:latin typeface="Trebuchet MS" pitchFamily="34" charset="0"/>
              </a:rPr>
              <a:t> </a:t>
            </a:r>
            <a:endParaRPr lang="en-US" sz="2300" b="1" dirty="0">
              <a:solidFill>
                <a:srgbClr val="FFFF00"/>
              </a:solidFill>
              <a:latin typeface="Trebuchet MS" pitchFamily="34" charset="0"/>
            </a:endParaRPr>
          </a:p>
          <a:p>
            <a:pPr algn="ctr"/>
            <a:r>
              <a:rPr lang="en-US" sz="2500" b="1" dirty="0">
                <a:solidFill>
                  <a:schemeClr val="bg1"/>
                </a:solidFill>
                <a:latin typeface="Trebuchet MS" pitchFamily="34" charset="0"/>
              </a:rPr>
              <a:t>Object Placeholders</a:t>
            </a:r>
          </a:p>
          <a:p>
            <a:pPr algn="ctr"/>
            <a:endParaRPr lang="en-US" sz="2500" b="1" dirty="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latin typeface="Trebuchet MS" pitchFamily="34" charset="0"/>
              </a:rPr>
              <a:t>To</a:t>
            </a:r>
            <a:r>
              <a:rPr lang="en-US" sz="1800" baseline="0" dirty="0">
                <a:latin typeface="Trebuchet MS" pitchFamily="34" charset="0"/>
              </a:rPr>
              <a:t> add text, c</a:t>
            </a:r>
            <a:r>
              <a:rPr lang="en-US" sz="1800" dirty="0">
                <a:latin typeface="Trebuchet MS" pitchFamily="34" charset="0"/>
              </a:rPr>
              <a:t>lick inside</a:t>
            </a:r>
            <a:r>
              <a:rPr lang="en-US" sz="1800" baseline="0" dirty="0">
                <a:latin typeface="Trebuchet MS" pitchFamily="34" charset="0"/>
              </a:rPr>
              <a:t> a placeholder on the poster and type or paste your text.  To move a placeholder, click it </a:t>
            </a:r>
            <a:r>
              <a:rPr lang="en-US" sz="1800" u="sng" baseline="0" dirty="0">
                <a:latin typeface="Trebuchet MS" pitchFamily="34" charset="0"/>
              </a:rPr>
              <a:t>once</a:t>
            </a:r>
            <a:r>
              <a:rPr lang="en-US" sz="1800" baseline="0" dirty="0">
                <a:latin typeface="Trebuchet MS" pitchFamily="34" charset="0"/>
              </a:rPr>
              <a:t> (to select it).  Place your cursor on its frame, and your cursor will change to this symbol       .  Click </a:t>
            </a:r>
            <a:r>
              <a:rPr lang="en-US" sz="1800" u="sng" baseline="0" dirty="0">
                <a:latin typeface="Trebuchet MS" pitchFamily="34" charset="0"/>
              </a:rPr>
              <a:t>once</a:t>
            </a:r>
            <a:r>
              <a:rPr lang="en-US" sz="1800" baseline="0" dirty="0">
                <a:latin typeface="Trebuchet MS" pitchFamily="34" charset="0"/>
              </a:rPr>
              <a:t> and drag it to a new location where you can resize it. </a:t>
            </a:r>
          </a:p>
          <a:p>
            <a:pPr defTabSz="3765639"/>
            <a:endParaRPr lang="en-US" sz="1800" dirty="0">
              <a:latin typeface="Trebuchet MS" pitchFamily="34" charset="0"/>
            </a:endParaRPr>
          </a:p>
          <a:p>
            <a:pPr defTabSz="3765639"/>
            <a:r>
              <a:rPr lang="en-US" sz="1800" b="1" dirty="0">
                <a:solidFill>
                  <a:srgbClr val="FFFF00"/>
                </a:solidFill>
                <a:latin typeface="Trebuchet MS" pitchFamily="34" charset="0"/>
              </a:rPr>
              <a:t>Section Header placeholder</a:t>
            </a:r>
          </a:p>
          <a:p>
            <a:pPr defTabSz="3765639"/>
            <a:r>
              <a:rPr lang="en-US" sz="1800" baseline="0" dirty="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a:latin typeface="Trebuchet MS" pitchFamily="34" charset="0"/>
            </a:endParaRPr>
          </a:p>
          <a:p>
            <a:pPr defTabSz="4389219"/>
            <a:endParaRPr lang="en-US" sz="1800" dirty="0">
              <a:latin typeface="Trebuchet MS" pitchFamily="34" charset="0"/>
            </a:endParaRPr>
          </a:p>
          <a:p>
            <a:pPr defTabSz="4389219"/>
            <a:endParaRPr lang="en-US" sz="1800" b="1" dirty="0">
              <a:solidFill>
                <a:srgbClr val="FFFF00"/>
              </a:solidFill>
              <a:latin typeface="Trebuchet MS" pitchFamily="34" charset="0"/>
            </a:endParaRPr>
          </a:p>
          <a:p>
            <a:pPr defTabSz="4389219"/>
            <a:r>
              <a:rPr lang="en-US" sz="1800" b="1" dirty="0">
                <a:solidFill>
                  <a:srgbClr val="FFFF00"/>
                </a:solidFill>
                <a:latin typeface="Trebuchet MS" pitchFamily="34" charset="0"/>
              </a:rPr>
              <a:t>Text placeholder</a:t>
            </a:r>
          </a:p>
          <a:p>
            <a:pPr defTabSz="4389219"/>
            <a:r>
              <a:rPr lang="en-US" sz="1800" baseline="0" dirty="0">
                <a:latin typeface="Trebuchet MS" pitchFamily="34" charset="0"/>
              </a:rPr>
              <a:t>Move this preformatted text placeholder to the poster to add a new body of text.</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1" baseline="0" dirty="0">
              <a:solidFill>
                <a:srgbClr val="FFFF00"/>
              </a:solidFill>
              <a:latin typeface="Trebuchet MS" pitchFamily="34" charset="0"/>
            </a:endParaRPr>
          </a:p>
          <a:p>
            <a:pPr defTabSz="4389219"/>
            <a:r>
              <a:rPr lang="en-US" sz="1800" b="1" baseline="0" dirty="0">
                <a:solidFill>
                  <a:srgbClr val="FFFF00"/>
                </a:solidFill>
                <a:latin typeface="Trebuchet MS" pitchFamily="34" charset="0"/>
              </a:rPr>
              <a:t>Picture placeholder</a:t>
            </a:r>
          </a:p>
          <a:p>
            <a:pPr defTabSz="4389219"/>
            <a:r>
              <a:rPr lang="en-US" sz="1800" baseline="0" dirty="0">
                <a:latin typeface="Trebuchet MS" pitchFamily="34" charset="0"/>
              </a:rPr>
              <a:t>Move this graphic placeholder onto your poster, size it first, and then click it to add a picture to the poster.</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defTabSz="2508125"/>
            <a:endParaRPr lang="en-US" sz="1800" dirty="0">
              <a:latin typeface="Trebuchet MS" pitchFamily="34" charset="0"/>
            </a:endParaRPr>
          </a:p>
          <a:p>
            <a:pPr algn="ctr"/>
            <a:endParaRPr lang="en-US" sz="1800" b="1" dirty="0">
              <a:solidFill>
                <a:schemeClr val="bg1"/>
              </a:solidFill>
              <a:latin typeface="Trebuchet MS" pitchFamily="34" charset="0"/>
            </a:endParaRPr>
          </a:p>
          <a:p>
            <a:pPr defTabSz="2508125"/>
            <a:endParaRPr lang="en-US" sz="1800" b="1" dirty="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29" name="Group 28"/>
          <p:cNvGrpSpPr/>
          <p:nvPr/>
        </p:nvGrpSpPr>
        <p:grpSpPr>
          <a:xfrm>
            <a:off x="-6223790" y="15575235"/>
            <a:ext cx="5771525" cy="644181"/>
            <a:chOff x="44242388" y="28054064"/>
            <a:chExt cx="9771400" cy="1090621"/>
          </a:xfrm>
        </p:grpSpPr>
        <p:sp>
          <p:nvSpPr>
            <p:cNvPr id="31" name="Rounded Rectangle 30"/>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2" name="Picture 31"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33"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 </a:t>
              </a:r>
            </a:p>
            <a:p>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a:solidFill>
                  <a:schemeClr val="bg1"/>
                </a:solidFill>
                <a:latin typeface="Trebuchet MS" pitchFamily="34" charset="0"/>
              </a:rPr>
              <a:t>QUICK</a:t>
            </a:r>
            <a:r>
              <a:rPr lang="en-US" sz="2400" b="1" baseline="0" dirty="0">
                <a:solidFill>
                  <a:schemeClr val="bg1"/>
                </a:solidFill>
                <a:latin typeface="Trebuchet MS" pitchFamily="34" charset="0"/>
              </a:rPr>
              <a:t> TIPS</a:t>
            </a:r>
            <a:endParaRPr lang="en-US" sz="2400" b="1" dirty="0">
              <a:solidFill>
                <a:schemeClr val="bg1"/>
              </a:solidFill>
              <a:latin typeface="Trebuchet MS" pitchFamily="34" charset="0"/>
            </a:endParaRPr>
          </a:p>
          <a:p>
            <a:pPr algn="ctr">
              <a:lnSpc>
                <a:spcPts val="2400"/>
              </a:lnSpc>
            </a:pPr>
            <a:r>
              <a:rPr lang="en-US" sz="2400" b="1" dirty="0">
                <a:solidFill>
                  <a:srgbClr val="FFFF00"/>
                </a:solidFill>
                <a:latin typeface="Trebuchet MS" pitchFamily="34" charset="0"/>
              </a:rPr>
              <a:t>(--THIS SECTION DOES NOT PRINT--)</a:t>
            </a:r>
          </a:p>
          <a:p>
            <a:pPr defTabSz="3134780">
              <a:lnSpc>
                <a:spcPts val="2100"/>
              </a:lnSpc>
            </a:pPr>
            <a:endParaRPr lang="en-US" sz="1800" dirty="0">
              <a:latin typeface="Trebuchet MS" pitchFamily="34" charset="0"/>
            </a:endParaRPr>
          </a:p>
          <a:p>
            <a:pPr defTabSz="3134780">
              <a:lnSpc>
                <a:spcPts val="2100"/>
              </a:lnSpc>
            </a:pPr>
            <a:r>
              <a:rPr lang="en-US" sz="1800" dirty="0">
                <a:latin typeface="Trebuchet MS" pitchFamily="34" charset="0"/>
              </a:rPr>
              <a:t>This PowerPoint</a:t>
            </a:r>
            <a:r>
              <a:rPr lang="en-US" sz="1800" baseline="0" dirty="0">
                <a:latin typeface="Trebuchet MS" pitchFamily="34" charset="0"/>
              </a:rPr>
              <a:t> template requires basic PowerPoint (version 2007 or newer) skills. Below is a list of commonly asked questions specific to this template. </a:t>
            </a:r>
            <a:br>
              <a:rPr lang="en-US" sz="1800" baseline="0" dirty="0">
                <a:latin typeface="Trebuchet MS" pitchFamily="34" charset="0"/>
              </a:rPr>
            </a:br>
            <a:r>
              <a:rPr lang="en-US" sz="1800" baseline="0" dirty="0">
                <a:latin typeface="Trebuchet MS" pitchFamily="34" charset="0"/>
              </a:rPr>
              <a:t>If you are using an older version of PowerPoint some template features may not work properly.</a:t>
            </a:r>
            <a:endParaRPr lang="en-US" sz="2400" b="1" dirty="0">
              <a:solidFill>
                <a:srgbClr val="FFFF00"/>
              </a:solidFill>
              <a:latin typeface="Trebuchet MS" pitchFamily="34" charset="0"/>
            </a:endParaRPr>
          </a:p>
          <a:p>
            <a:pPr defTabSz="3134780">
              <a:lnSpc>
                <a:spcPts val="2100"/>
              </a:lnSpc>
            </a:pPr>
            <a:endParaRPr lang="en-US" sz="2400" b="1" dirty="0">
              <a:solidFill>
                <a:srgbClr val="FFFF00"/>
              </a:solidFill>
              <a:latin typeface="Trebuchet MS" pitchFamily="34" charset="0"/>
            </a:endParaRPr>
          </a:p>
          <a:p>
            <a:pPr algn="ctr">
              <a:lnSpc>
                <a:spcPts val="2100"/>
              </a:lnSpc>
            </a:pPr>
            <a:r>
              <a:rPr lang="en-US" sz="2400" b="1" baseline="0">
                <a:solidFill>
                  <a:schemeClr val="bg1"/>
                </a:solidFill>
                <a:latin typeface="Trebuchet MS" pitchFamily="34" charset="0"/>
              </a:rPr>
              <a:t>Template </a:t>
            </a:r>
            <a:r>
              <a:rPr lang="en-US" sz="2400" b="1" baseline="0" dirty="0">
                <a:solidFill>
                  <a:schemeClr val="bg1"/>
                </a:solidFill>
                <a:latin typeface="Trebuchet MS" pitchFamily="34" charset="0"/>
              </a:rPr>
              <a:t>FAQs</a:t>
            </a:r>
            <a:endParaRPr lang="en-US" sz="1800" baseline="0" dirty="0">
              <a:latin typeface="Trebuchet MS" pitchFamily="34" charset="0"/>
            </a:endParaRPr>
          </a:p>
          <a:p>
            <a:pPr algn="ctr"/>
            <a:endParaRPr lang="en-US" sz="1800" b="1" dirty="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a:solidFill>
                  <a:srgbClr val="FFFF00"/>
                </a:solidFill>
                <a:latin typeface="Trebuchet MS" pitchFamily="34" charset="0"/>
              </a:rPr>
              <a:t>Verifying the quality of your graphics</a:t>
            </a:r>
          </a:p>
          <a:p>
            <a:pPr defTabSz="2689420"/>
            <a:r>
              <a:rPr lang="en-US" sz="1800" dirty="0">
                <a:latin typeface="Trebuchet MS" pitchFamily="34" charset="0"/>
              </a:rPr>
              <a:t>Go to the </a:t>
            </a:r>
            <a:r>
              <a:rPr lang="en-US" sz="18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a:latin typeface="Trebuchet MS" pitchFamily="34" charset="0"/>
              </a:rPr>
            </a:br>
            <a:endParaRPr lang="en-US" sz="1800" baseline="0" dirty="0">
              <a:latin typeface="Trebuchet MS" pitchFamily="34" charset="0"/>
            </a:endParaRPr>
          </a:p>
          <a:p>
            <a:pPr defTabSz="2689420"/>
            <a:endParaRPr lang="en-US" sz="1800" b="1" baseline="0" dirty="0">
              <a:solidFill>
                <a:srgbClr val="FFFF00"/>
              </a:solidFill>
              <a:latin typeface="Trebuchet MS" pitchFamily="34" charset="0"/>
            </a:endParaRPr>
          </a:p>
          <a:p>
            <a:pPr defTabSz="2689420"/>
            <a:r>
              <a:rPr lang="en-US" sz="1800" b="1" baseline="0" dirty="0">
                <a:solidFill>
                  <a:srgbClr val="FFFF00"/>
                </a:solidFill>
                <a:latin typeface="Trebuchet MS" pitchFamily="34" charset="0"/>
              </a:rPr>
              <a:t>Modifying the layout</a:t>
            </a:r>
          </a:p>
          <a:p>
            <a:pPr defTabSz="2689420"/>
            <a:r>
              <a:rPr lang="en-US" sz="1800" dirty="0">
                <a:latin typeface="Trebuchet MS" pitchFamily="34" charset="0"/>
              </a:rPr>
              <a:t>This template has four </a:t>
            </a:r>
            <a:r>
              <a:rPr lang="en-US" sz="1800" baseline="0" dirty="0">
                <a:latin typeface="Trebuchet MS" pitchFamily="34" charset="0"/>
              </a:rPr>
              <a:t>different </a:t>
            </a:r>
          </a:p>
          <a:p>
            <a:pPr defTabSz="2689420"/>
            <a:r>
              <a:rPr lang="en-US" sz="1800" baseline="0" dirty="0">
                <a:latin typeface="Trebuchet MS" pitchFamily="34" charset="0"/>
              </a:rPr>
              <a:t>column layouts.   </a:t>
            </a:r>
            <a:r>
              <a:rPr lang="en-US" sz="1800" u="sng" baseline="0" dirty="0">
                <a:latin typeface="Trebuchet MS" pitchFamily="34" charset="0"/>
              </a:rPr>
              <a:t>Right-click</a:t>
            </a:r>
            <a:r>
              <a:rPr lang="en-US" sz="1800" baseline="0" dirty="0">
                <a:latin typeface="Trebuchet MS" pitchFamily="34" charset="0"/>
              </a:rPr>
              <a:t> </a:t>
            </a:r>
          </a:p>
          <a:p>
            <a:pPr defTabSz="2689420"/>
            <a:r>
              <a:rPr lang="en-US" sz="1800" baseline="0" dirty="0">
                <a:latin typeface="Trebuchet MS" pitchFamily="34" charset="0"/>
              </a:rPr>
              <a:t>your mouse on the background </a:t>
            </a:r>
          </a:p>
          <a:p>
            <a:pPr defTabSz="2689420"/>
            <a:r>
              <a:rPr lang="en-US" sz="1800" baseline="0" dirty="0">
                <a:latin typeface="Trebuchet MS" pitchFamily="34" charset="0"/>
              </a:rPr>
              <a:t>and click on LAYOUT to see the</a:t>
            </a:r>
          </a:p>
          <a:p>
            <a:pPr defTabSz="2689420"/>
            <a:r>
              <a:rPr lang="en-US" sz="1800" baseline="0" dirty="0">
                <a:latin typeface="Trebuchet MS" pitchFamily="34" charset="0"/>
              </a:rPr>
              <a:t> layout options.  The columns in </a:t>
            </a:r>
          </a:p>
          <a:p>
            <a:pPr defTabSz="2689420"/>
            <a:r>
              <a:rPr lang="en-US" sz="1800" baseline="0" dirty="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defTabSz="2689420"/>
            <a:r>
              <a:rPr lang="en-US" sz="1800" b="1" baseline="0" dirty="0">
                <a:solidFill>
                  <a:srgbClr val="FFFF00"/>
                </a:solidFill>
                <a:latin typeface="Trebuchet MS" pitchFamily="34" charset="0"/>
              </a:rPr>
              <a:t>Importing text and graphics from external sources</a:t>
            </a:r>
          </a:p>
          <a:p>
            <a:pPr defTabSz="2689420"/>
            <a:r>
              <a:rPr lang="en-US" sz="1800" b="1" u="sng" baseline="0" dirty="0">
                <a:latin typeface="Trebuchet MS" pitchFamily="34" charset="0"/>
              </a:rPr>
              <a:t>TEXT: </a:t>
            </a:r>
            <a:r>
              <a:rPr lang="en-US" sz="1800" baseline="0" dirty="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a:latin typeface="Trebuchet MS" pitchFamily="34" charset="0"/>
            </a:endParaRPr>
          </a:p>
          <a:p>
            <a:pPr defTabSz="2689420"/>
            <a:r>
              <a:rPr lang="en-US" sz="1800" b="1" u="sng" baseline="0" dirty="0">
                <a:latin typeface="Trebuchet MS" pitchFamily="34" charset="0"/>
              </a:rPr>
              <a:t>PHOTOS: </a:t>
            </a:r>
            <a:r>
              <a:rPr lang="en-US" sz="1800" baseline="0" dirty="0">
                <a:latin typeface="Trebuchet MS" pitchFamily="34" charset="0"/>
              </a:rPr>
              <a:t>Drag in a picture placeholder, size it </a:t>
            </a:r>
            <a:r>
              <a:rPr lang="en-US" sz="1800" u="sng" baseline="0" dirty="0">
                <a:latin typeface="Trebuchet MS" pitchFamily="34" charset="0"/>
              </a:rPr>
              <a:t>first</a:t>
            </a:r>
            <a:r>
              <a:rPr lang="en-US" sz="1800" baseline="0" dirty="0">
                <a:latin typeface="Trebuchet MS" pitchFamily="34" charset="0"/>
              </a:rPr>
              <a:t>, click in it and insert a photo from the menu.</a:t>
            </a:r>
          </a:p>
          <a:p>
            <a:pPr defTabSz="2689420"/>
            <a:endParaRPr lang="en-US" sz="1800" baseline="0" dirty="0">
              <a:latin typeface="Trebuchet MS" pitchFamily="34" charset="0"/>
            </a:endParaRPr>
          </a:p>
          <a:p>
            <a:pPr defTabSz="2689420"/>
            <a:r>
              <a:rPr lang="en-US" sz="1800" b="1" u="sng" baseline="0" dirty="0">
                <a:latin typeface="Trebuchet MS" pitchFamily="34" charset="0"/>
              </a:rPr>
              <a:t>TABLES: </a:t>
            </a:r>
            <a:r>
              <a:rPr lang="en-US" sz="1800" baseline="0" dirty="0">
                <a:latin typeface="Trebuchet MS" pitchFamily="34" charset="0"/>
              </a:rPr>
              <a:t>You can copy and paste a table from an external document onto this poster template. To adjust the way the text fits within the cells of a table that has been pasted, </a:t>
            </a:r>
            <a:r>
              <a:rPr lang="en-US" sz="1800" u="sng" baseline="0" dirty="0">
                <a:latin typeface="Trebuchet MS" pitchFamily="34" charset="0"/>
              </a:rPr>
              <a:t>right-click</a:t>
            </a:r>
            <a:r>
              <a:rPr lang="en-US" sz="1800" baseline="0" dirty="0">
                <a:latin typeface="Trebuchet MS" pitchFamily="34" charset="0"/>
              </a:rPr>
              <a:t> on the table, click FORMAT SHAPE  then click on TEXT BOX and change the INTERNAL MARGIN values to 0.25.</a:t>
            </a:r>
          </a:p>
          <a:p>
            <a:pPr defTabSz="2689420"/>
            <a:endParaRPr lang="en-US" sz="1800" baseline="0" dirty="0">
              <a:latin typeface="Trebuchet MS" pitchFamily="34" charset="0"/>
            </a:endParaRPr>
          </a:p>
          <a:p>
            <a:pPr defTabSz="2689420"/>
            <a:endParaRPr lang="en-US" sz="1800" baseline="0" dirty="0">
              <a:latin typeface="Trebuchet MS" pitchFamily="34" charset="0"/>
            </a:endParaRPr>
          </a:p>
          <a:p>
            <a:pPr defTabSz="2689420"/>
            <a:r>
              <a:rPr lang="en-US" sz="1800" b="1" baseline="0" dirty="0">
                <a:solidFill>
                  <a:srgbClr val="FFFF00"/>
                </a:solidFill>
                <a:latin typeface="Trebuchet MS" pitchFamily="34" charset="0"/>
              </a:rPr>
              <a:t>Modifying the color scheme</a:t>
            </a:r>
          </a:p>
          <a:p>
            <a:pPr defTabSz="2689420"/>
            <a:r>
              <a:rPr lang="en-US" sz="1800" baseline="0" dirty="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2508125">
              <a:lnSpc>
                <a:spcPts val="2100"/>
              </a:lnSpc>
            </a:pPr>
            <a:endParaRPr lang="en-US" sz="1200" baseline="0" dirty="0">
              <a:latin typeface="Trebuchet MS" pitchFamily="34" charset="0"/>
            </a:endParaRPr>
          </a:p>
          <a:p>
            <a:pPr defTabSz="2508125">
              <a:lnSpc>
                <a:spcPts val="2100"/>
              </a:lnSpc>
            </a:pPr>
            <a:endParaRPr lang="en-US" sz="1200" dirty="0">
              <a:latin typeface="Trebuchet MS" pitchFamily="34" charset="0"/>
            </a:endParaRPr>
          </a:p>
          <a:p>
            <a:pPr algn="ctr">
              <a:lnSpc>
                <a:spcPts val="2100"/>
              </a:lnSpc>
            </a:pPr>
            <a:endParaRPr lang="en-US" sz="1200" b="1" dirty="0">
              <a:solidFill>
                <a:schemeClr val="bg1"/>
              </a:solidFill>
              <a:latin typeface="Trebuchet MS" pitchFamily="34" charset="0"/>
            </a:endParaRPr>
          </a:p>
          <a:p>
            <a:pPr defTabSz="2508125">
              <a:lnSpc>
                <a:spcPts val="2100"/>
              </a:lnSpc>
            </a:pPr>
            <a:endParaRPr lang="en-US" sz="1200" b="1" dirty="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a:solidFill>
                  <a:schemeClr val="bg1"/>
                </a:solidFill>
              </a:rPr>
              <a:t>© 2013 PosterPresentations.com</a:t>
            </a:r>
            <a:br>
              <a:rPr lang="en-US" sz="2000" dirty="0">
                <a:solidFill>
                  <a:schemeClr val="bg1"/>
                </a:solidFill>
              </a:rPr>
            </a:br>
            <a:r>
              <a:rPr lang="en-US" sz="2000" dirty="0">
                <a:solidFill>
                  <a:schemeClr val="bg1"/>
                </a:solidFill>
              </a:rPr>
              <a:t>    </a:t>
            </a:r>
            <a:r>
              <a:rPr lang="en-US" sz="1800" dirty="0">
                <a:solidFill>
                  <a:schemeClr val="bg1"/>
                </a:solidFill>
              </a:rPr>
              <a:t>2117 Fourth Street ,</a:t>
            </a:r>
            <a:r>
              <a:rPr lang="en-US" sz="1800" baseline="0" dirty="0">
                <a:solidFill>
                  <a:schemeClr val="bg1"/>
                </a:solidFill>
              </a:rPr>
              <a:t> Unit C</a:t>
            </a:r>
            <a:br>
              <a:rPr lang="en-US" sz="1800" baseline="0" dirty="0">
                <a:solidFill>
                  <a:schemeClr val="bg1"/>
                </a:solidFill>
              </a:rPr>
            </a:br>
            <a:r>
              <a:rPr lang="en-US" sz="1800" baseline="0" dirty="0">
                <a:solidFill>
                  <a:schemeClr val="bg1"/>
                </a:solidFill>
              </a:rPr>
              <a:t>    Berkeley  CA  94710</a:t>
            </a:r>
            <a:br>
              <a:rPr lang="en-US" sz="1800" baseline="0" dirty="0">
                <a:solidFill>
                  <a:schemeClr val="bg1"/>
                </a:solidFill>
              </a:rPr>
            </a:br>
            <a:r>
              <a:rPr lang="en-US" sz="1800" baseline="0" dirty="0">
                <a:solidFill>
                  <a:schemeClr val="bg1"/>
                </a:solidFill>
              </a:rPr>
              <a:t>    </a:t>
            </a:r>
            <a:r>
              <a:rPr lang="en-US" sz="1800" b="1" baseline="0" dirty="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3"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8641" y="612648"/>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50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68308" y="3416455"/>
            <a:ext cx="6285508" cy="11457629"/>
          </a:xfrm>
        </p:spPr>
        <p:txBody>
          <a:bodyPr/>
          <a:lstStyle/>
          <a:p>
            <a:pPr marL="0" lvl="0" indent="0"/>
            <a:r>
              <a:rPr lang="en-US" sz="1700" dirty="0">
                <a:solidFill>
                  <a:prstClr val="black"/>
                </a:solidFill>
                <a:latin typeface="Arial"/>
              </a:rPr>
              <a:t>The Coronavirus Disease 2019 (COVID-19) pandemic has resulted in an unprecedented global “lockdown,” which has confined millions to mandatory isolation or self-quarantining in an effort to limit virus transmission.  This has led to major socioeconomic disruptions, including travel restrictions and the closure of schools and businesses.  Quarantine measures and the closure of gymnasiums, public pools, and exercise facilities have disrupted the exercise/physical activity (EPA) routines of millions of people.  Primary care physicians (PCPs) serve as frontline health workers as patients continue to visit them for COVID-19 and non-COVID-19 healthcare needs.  Because regular EPA has proven health benefits, it is essential that PCPs are prepared to adequately counsel and offer EPA recommendations to their patients during the COVID-19 pandemic.</a:t>
            </a:r>
          </a:p>
          <a:p>
            <a:pPr marL="0" lvl="0" indent="0"/>
            <a:r>
              <a:rPr lang="en-US" sz="1700" dirty="0">
                <a:solidFill>
                  <a:prstClr val="black"/>
                </a:solidFill>
                <a:latin typeface="Arial"/>
              </a:rPr>
              <a:t> </a:t>
            </a:r>
          </a:p>
          <a:p>
            <a:pPr marL="0" lvl="0" indent="0"/>
            <a:r>
              <a:rPr lang="en-US" sz="1700" dirty="0">
                <a:solidFill>
                  <a:prstClr val="black"/>
                </a:solidFill>
                <a:latin typeface="Arial"/>
              </a:rPr>
              <a:t>In 2015, the World Health Organization (WHO) recommended that adults aged 18-64 should perform at least 150 minutes/week of moderate-intensity aerobic activity or 75 minutes/week of vigorous-intensity aerobic activity.</a:t>
            </a:r>
            <a:r>
              <a:rPr lang="en-US" sz="1700" baseline="30000" dirty="0">
                <a:solidFill>
                  <a:prstClr val="black"/>
                </a:solidFill>
                <a:latin typeface="Arial"/>
              </a:rPr>
              <a:t>1</a:t>
            </a:r>
            <a:r>
              <a:rPr lang="en-US" sz="1700" dirty="0">
                <a:solidFill>
                  <a:prstClr val="black"/>
                </a:solidFill>
                <a:latin typeface="Arial"/>
              </a:rPr>
              <a:t>  EPA has been shown to have wide-ranging positive effects on physical and mental health.  Regular EPA is associated with decreased rates of major chronic diseases, such as hypertension, diabetes, and coronary heart disease</a:t>
            </a:r>
            <a:r>
              <a:rPr lang="en-US" sz="1700" baseline="30000" dirty="0">
                <a:solidFill>
                  <a:prstClr val="black"/>
                </a:solidFill>
                <a:latin typeface="Arial"/>
              </a:rPr>
              <a:t>2</a:t>
            </a:r>
            <a:r>
              <a:rPr lang="en-US" sz="1700" dirty="0">
                <a:solidFill>
                  <a:prstClr val="black"/>
                </a:solidFill>
                <a:latin typeface="Arial"/>
              </a:rPr>
              <a:t>.  Regular EPA also has been shown to have favorable effects on immune function</a:t>
            </a:r>
            <a:r>
              <a:rPr lang="en-US" sz="1700" baseline="30000" dirty="0">
                <a:solidFill>
                  <a:prstClr val="black"/>
                </a:solidFill>
                <a:latin typeface="Arial"/>
              </a:rPr>
              <a:t>3</a:t>
            </a:r>
            <a:r>
              <a:rPr lang="en-US" sz="1700" dirty="0">
                <a:solidFill>
                  <a:prstClr val="black"/>
                </a:solidFill>
                <a:latin typeface="Arial"/>
              </a:rPr>
              <a:t> and mental health.</a:t>
            </a:r>
            <a:r>
              <a:rPr lang="en-US" sz="1700" baseline="30000" dirty="0">
                <a:solidFill>
                  <a:prstClr val="black"/>
                </a:solidFill>
                <a:latin typeface="Arial"/>
              </a:rPr>
              <a:t>4</a:t>
            </a:r>
            <a:r>
              <a:rPr lang="en-US" sz="1700" dirty="0">
                <a:solidFill>
                  <a:prstClr val="black"/>
                </a:solidFill>
                <a:latin typeface="Arial"/>
              </a:rPr>
              <a:t>  More recently, it also has been suggested that regular EPA can reduce the risk of acute respiratory distress syndrome, a leading cause of mortality in COVID-19 patients.</a:t>
            </a:r>
            <a:r>
              <a:rPr lang="en-US" sz="1700" baseline="30000" dirty="0">
                <a:solidFill>
                  <a:prstClr val="black"/>
                </a:solidFill>
                <a:latin typeface="Arial"/>
              </a:rPr>
              <a:t>5</a:t>
            </a:r>
            <a:r>
              <a:rPr lang="en-US" sz="1700" dirty="0">
                <a:solidFill>
                  <a:prstClr val="black"/>
                </a:solidFill>
                <a:latin typeface="Arial"/>
              </a:rPr>
              <a:t>  Given the many potential health benefits of regular EPA, PCPs should counsel their patients about regular EPA and recommend it to them during the COVID-19 pandemic.  </a:t>
            </a:r>
          </a:p>
          <a:p>
            <a:pPr marL="0" lvl="0" indent="0"/>
            <a:r>
              <a:rPr lang="en-US" sz="1700" dirty="0">
                <a:solidFill>
                  <a:prstClr val="black"/>
                </a:solidFill>
                <a:latin typeface="Arial"/>
              </a:rPr>
              <a:t> </a:t>
            </a:r>
          </a:p>
          <a:p>
            <a:pPr marL="0" lvl="0" indent="0"/>
            <a:r>
              <a:rPr lang="en-US" sz="1700" dirty="0">
                <a:solidFill>
                  <a:prstClr val="black"/>
                </a:solidFill>
                <a:latin typeface="Arial"/>
              </a:rPr>
              <a:t>The fluid nature of the evolving COVID-19 outbreak has resulted in unique quarantine and social distancing guidelines in different countries, states, and locales.  In consideration of the EPA recommendations from the American College of Sports Medicine</a:t>
            </a:r>
            <a:r>
              <a:rPr lang="en-US" sz="1700" baseline="30000" dirty="0">
                <a:solidFill>
                  <a:prstClr val="black"/>
                </a:solidFill>
                <a:latin typeface="Arial"/>
              </a:rPr>
              <a:t>6</a:t>
            </a:r>
            <a:r>
              <a:rPr lang="en-US" sz="1700" dirty="0">
                <a:solidFill>
                  <a:prstClr val="black"/>
                </a:solidFill>
                <a:latin typeface="Arial"/>
              </a:rPr>
              <a:t> and the WHO</a:t>
            </a:r>
            <a:r>
              <a:rPr lang="en-US" sz="1700" baseline="30000" dirty="0">
                <a:solidFill>
                  <a:prstClr val="black"/>
                </a:solidFill>
                <a:latin typeface="Arial"/>
              </a:rPr>
              <a:t>1</a:t>
            </a:r>
            <a:r>
              <a:rPr lang="en-US" sz="1700" dirty="0">
                <a:solidFill>
                  <a:prstClr val="black"/>
                </a:solidFill>
                <a:latin typeface="Arial"/>
              </a:rPr>
              <a:t>, and in consideration of the ongoing need for some albeit varying quarantine and social distancing guidelines, we propose PCPs offer their patients the following EPA counseling and recommendations during the COVID-19 pandemic.</a:t>
            </a:r>
          </a:p>
          <a:p>
            <a:endParaRPr lang="en-US" dirty="0"/>
          </a:p>
        </p:txBody>
      </p:sp>
      <p:sp>
        <p:nvSpPr>
          <p:cNvPr id="3" name="Text Placeholder 2"/>
          <p:cNvSpPr>
            <a:spLocks noGrp="1"/>
          </p:cNvSpPr>
          <p:nvPr>
            <p:ph type="body" sz="quarter" idx="11"/>
          </p:nvPr>
        </p:nvSpPr>
        <p:spPr/>
        <p:txBody>
          <a:bodyPr/>
          <a:lstStyle/>
          <a:p>
            <a:r>
              <a:rPr lang="en-US" dirty="0"/>
              <a:t>INTRODUCTION</a:t>
            </a:r>
          </a:p>
        </p:txBody>
      </p:sp>
      <p:sp>
        <p:nvSpPr>
          <p:cNvPr id="4" name="Text Placeholder 3"/>
          <p:cNvSpPr>
            <a:spLocks noGrp="1"/>
          </p:cNvSpPr>
          <p:nvPr>
            <p:ph type="body" sz="quarter" idx="19"/>
          </p:nvPr>
        </p:nvSpPr>
        <p:spPr>
          <a:xfrm>
            <a:off x="572277" y="14757356"/>
            <a:ext cx="6286500" cy="1353324"/>
          </a:xfrm>
        </p:spPr>
        <p:txBody>
          <a:bodyPr/>
          <a:lstStyle/>
          <a:p>
            <a:pPr marL="0" lvl="0" indent="0"/>
            <a:r>
              <a:rPr lang="en-US" sz="1800" dirty="0">
                <a:solidFill>
                  <a:prstClr val="black"/>
                </a:solidFill>
                <a:latin typeface="Arial"/>
              </a:rPr>
              <a:t>Formulate 10 recommendations for safe EPA during the COVID-19 Pandemic State that PCP’s can suggest to patients.</a:t>
            </a:r>
          </a:p>
          <a:p>
            <a:endParaRPr lang="en-US" dirty="0"/>
          </a:p>
        </p:txBody>
      </p:sp>
      <p:sp>
        <p:nvSpPr>
          <p:cNvPr id="5" name="Text Placeholder 4"/>
          <p:cNvSpPr>
            <a:spLocks noGrp="1"/>
          </p:cNvSpPr>
          <p:nvPr>
            <p:ph type="body" sz="quarter" idx="20"/>
          </p:nvPr>
        </p:nvSpPr>
        <p:spPr>
          <a:xfrm>
            <a:off x="572277" y="14401292"/>
            <a:ext cx="6281539" cy="382517"/>
          </a:xfrm>
        </p:spPr>
        <p:txBody>
          <a:bodyPr/>
          <a:lstStyle/>
          <a:p>
            <a:r>
              <a:rPr lang="en-US" dirty="0"/>
              <a:t>OBJECTIVES</a:t>
            </a:r>
          </a:p>
        </p:txBody>
      </p:sp>
      <p:sp>
        <p:nvSpPr>
          <p:cNvPr id="6" name="Text Placeholder 5"/>
          <p:cNvSpPr>
            <a:spLocks noGrp="1"/>
          </p:cNvSpPr>
          <p:nvPr>
            <p:ph type="body" sz="quarter" idx="21"/>
          </p:nvPr>
        </p:nvSpPr>
        <p:spPr>
          <a:xfrm>
            <a:off x="7241977" y="3432806"/>
            <a:ext cx="12950030" cy="1119414"/>
          </a:xfrm>
        </p:spPr>
        <p:txBody>
          <a:bodyPr/>
          <a:lstStyle/>
          <a:p>
            <a:pPr marL="0" indent="-130622"/>
            <a:r>
              <a:rPr lang="en-US" sz="1700" dirty="0">
                <a:latin typeface="Arial" panose="020B0604020202020204" pitchFamily="34" charset="0"/>
                <a:cs typeface="Arial" panose="020B0604020202020204" pitchFamily="34" charset="0"/>
              </a:rPr>
              <a:t>The medical literature and publish guidelines where analyzed for exercise for exercise recommendations.  COVID-19 pandemic quarantine and safety guidelines were also considered.  EPA recommendations where formulated.  </a:t>
            </a:r>
          </a:p>
          <a:p>
            <a:pPr marL="0" indent="-130622"/>
            <a:endParaRPr lang="en-US" sz="1800" dirty="0"/>
          </a:p>
        </p:txBody>
      </p:sp>
      <p:sp>
        <p:nvSpPr>
          <p:cNvPr id="7" name="Text Placeholder 6"/>
          <p:cNvSpPr>
            <a:spLocks noGrp="1"/>
          </p:cNvSpPr>
          <p:nvPr>
            <p:ph type="body" sz="quarter" idx="22"/>
          </p:nvPr>
        </p:nvSpPr>
        <p:spPr/>
        <p:txBody>
          <a:bodyPr/>
          <a:lstStyle/>
          <a:p>
            <a:r>
              <a:rPr lang="en-US" dirty="0"/>
              <a:t>METHODS</a:t>
            </a:r>
          </a:p>
        </p:txBody>
      </p:sp>
      <p:sp>
        <p:nvSpPr>
          <p:cNvPr id="8" name="Text Placeholder 7"/>
          <p:cNvSpPr>
            <a:spLocks noGrp="1"/>
          </p:cNvSpPr>
          <p:nvPr>
            <p:ph type="body" sz="quarter" idx="23"/>
          </p:nvPr>
        </p:nvSpPr>
        <p:spPr>
          <a:xfrm>
            <a:off x="7207151" y="4487271"/>
            <a:ext cx="12950031" cy="7961785"/>
          </a:xfrm>
        </p:spPr>
        <p:txBody>
          <a:bodyPr/>
          <a:lstStyle/>
          <a:p>
            <a:r>
              <a:rPr lang="en-US" sz="1700" dirty="0">
                <a:latin typeface="Arial" panose="020B0604020202020204" pitchFamily="34" charset="0"/>
                <a:cs typeface="Arial" panose="020B0604020202020204" pitchFamily="34" charset="0"/>
              </a:rPr>
              <a:t>EPA recommendations that PCPs should review and discuss with their adult patients, and encourage them to practice:</a:t>
            </a:r>
          </a:p>
          <a:p>
            <a:endParaRPr lang="en-US" sz="1700" dirty="0">
              <a:latin typeface="Arial" panose="020B0604020202020204" pitchFamily="34" charset="0"/>
              <a:cs typeface="Arial" panose="020B0604020202020204" pitchFamily="34" charset="0"/>
            </a:endParaRPr>
          </a:p>
          <a:p>
            <a:r>
              <a:rPr lang="en-US" sz="1700" dirty="0">
                <a:latin typeface="Arial" panose="020B0604020202020204" pitchFamily="34" charset="0"/>
                <a:cs typeface="Arial" panose="020B0604020202020204" pitchFamily="34" charset="0"/>
              </a:rPr>
              <a:t>1.	Get 7-9 hours of sleep/night</a:t>
            </a:r>
            <a:r>
              <a:rPr lang="en-US" sz="1700" baseline="30000" dirty="0">
                <a:latin typeface="Arial" panose="020B0604020202020204" pitchFamily="34" charset="0"/>
                <a:cs typeface="Arial" panose="020B0604020202020204" pitchFamily="34" charset="0"/>
              </a:rPr>
              <a:t>7</a:t>
            </a:r>
            <a:r>
              <a:rPr lang="en-US" sz="1700" dirty="0">
                <a:latin typeface="Arial" panose="020B0604020202020204" pitchFamily="34" charset="0"/>
                <a:cs typeface="Arial" panose="020B0604020202020204" pitchFamily="34" charset="0"/>
              </a:rPr>
              <a:t>, in line with your unique circadian rhythm and reduce exposure to video screens and blue light-emitting devices at least 30 minutes before bed, in accordance to the National Sleep Foundation recommendations.</a:t>
            </a:r>
            <a:r>
              <a:rPr lang="en-US" sz="1700" baseline="30000" dirty="0">
                <a:latin typeface="Arial" panose="020B0604020202020204" pitchFamily="34" charset="0"/>
                <a:cs typeface="Arial" panose="020B0604020202020204" pitchFamily="34" charset="0"/>
              </a:rPr>
              <a:t>8</a:t>
            </a:r>
          </a:p>
          <a:p>
            <a:r>
              <a:rPr lang="en-US" sz="1700" dirty="0">
                <a:latin typeface="Arial" panose="020B0604020202020204" pitchFamily="34" charset="0"/>
                <a:cs typeface="Arial" panose="020B0604020202020204" pitchFamily="34" charset="0"/>
              </a:rPr>
              <a:t>2.	Wear proper clothing for the planned EPA and for the weather and environmental conditions where it will be performed.  Consider loose fitting, moister-wicking fabrics (e.g. polyester, nylon, etc.).  Shower and change cloths after EPA.  </a:t>
            </a:r>
          </a:p>
          <a:p>
            <a:r>
              <a:rPr lang="en-US" sz="1700" dirty="0">
                <a:latin typeface="Arial" panose="020B0604020202020204" pitchFamily="34" charset="0"/>
                <a:cs typeface="Arial" panose="020B0604020202020204" pitchFamily="34" charset="0"/>
              </a:rPr>
              <a:t>3.	Perform appropriate muscle stretches or other “warm-up” activities before engaging in the EPA.  </a:t>
            </a:r>
          </a:p>
          <a:p>
            <a:r>
              <a:rPr lang="en-US" sz="1700" dirty="0">
                <a:latin typeface="Arial" panose="020B0604020202020204" pitchFamily="34" charset="0"/>
                <a:cs typeface="Arial" panose="020B0604020202020204" pitchFamily="34" charset="0"/>
              </a:rPr>
              <a:t>4.	To avoid injury, start by limiting the time and intensity of any new EPA routine (“Start low and go slow”).  For example, a realistic and attainable goal might be to exercise for only 5-15 minutes a day at first.  The EPA can be gradually increased to a goal of performing at least 150 minutes/week of moderate-intensity aerobic activity or 75 minutes/week of vigorous-intensity aerobic activity. </a:t>
            </a:r>
          </a:p>
          <a:p>
            <a:r>
              <a:rPr lang="en-US" sz="1700" dirty="0">
                <a:latin typeface="Arial" panose="020B0604020202020204" pitchFamily="34" charset="0"/>
                <a:cs typeface="Arial" panose="020B0604020202020204" pitchFamily="34" charset="0"/>
              </a:rPr>
              <a:t>5.	Follow the most basic quarantine and social distancing guidelines, wear a face mask, avoid close contact with others (e.g., maintain at least 6 feet of physical separation), and perform the EPA outdoors, if possible.  </a:t>
            </a:r>
          </a:p>
          <a:p>
            <a:r>
              <a:rPr lang="en-US" sz="1700" dirty="0">
                <a:latin typeface="Arial" panose="020B0604020202020204" pitchFamily="34" charset="0"/>
                <a:cs typeface="Arial" panose="020B0604020202020204" pitchFamily="34" charset="0"/>
              </a:rPr>
              <a:t>6.	If planning to use an indoor exercise facility, schedule the EPA at off-peak times and utilize specific time slots.  Clean all exercise equipment before and after each use with appropriate cleaning and disinfecting materials.  Avoid “high fives” and other forms of physical contact.  </a:t>
            </a:r>
          </a:p>
          <a:p>
            <a:r>
              <a:rPr lang="en-US" sz="1700" dirty="0">
                <a:latin typeface="Arial" panose="020B0604020202020204" pitchFamily="34" charset="0"/>
                <a:cs typeface="Arial" panose="020B0604020202020204" pitchFamily="34" charset="0"/>
              </a:rPr>
              <a:t>7.	Performing EPA with household members poses no significant health risks; however, children should avoid contact with children from other households.  In addition, children should be educated about COVID-19 and how to stay safe and avoid disease transmission using age-appropriate language.  </a:t>
            </a:r>
          </a:p>
          <a:p>
            <a:r>
              <a:rPr lang="en-US" sz="1700" dirty="0">
                <a:latin typeface="Arial" panose="020B0604020202020204" pitchFamily="34" charset="0"/>
                <a:cs typeface="Arial" panose="020B0604020202020204" pitchFamily="34" charset="0"/>
              </a:rPr>
              <a:t>8.	YouTube, other online websites, and many mobile applications (apps) offer free and easily accessible EPA routines.  Many other EPAs can be safely and easily performed at home (e.g., jumping rope, dancing, climbing stairs, yoga, Pilates, running in place, etc.).  In addition, where available, EPA can be performed on home exercise equipment (such as on a treadmill or exercise bike) or in a swimming pool.  In resource limited settings, weight training can be performed with inexpensive and readily available items such as water-filled bottles or food cans.  </a:t>
            </a:r>
          </a:p>
          <a:p>
            <a:r>
              <a:rPr lang="en-US" sz="1700" dirty="0">
                <a:latin typeface="Arial" panose="020B0604020202020204" pitchFamily="34" charset="0"/>
                <a:cs typeface="Arial" panose="020B0604020202020204" pitchFamily="34" charset="0"/>
              </a:rPr>
              <a:t>9.	Regular EPA and recovery days can be scheduled with family and friends.  This can promote accountability and encourage participation for all.  Multiple online platforms are available to schedule remote or virtual interaction, including Facebook Live, Zoom, FaceTime, Skype, etc.  </a:t>
            </a:r>
          </a:p>
          <a:p>
            <a:r>
              <a:rPr lang="en-US" sz="1700" dirty="0">
                <a:latin typeface="Arial" panose="020B0604020202020204" pitchFamily="34" charset="0"/>
                <a:cs typeface="Arial" panose="020B0604020202020204" pitchFamily="34" charset="0"/>
              </a:rPr>
              <a:t>10. Activities such as housework and yardwork that easily satisfy weekly EPA recommendations can be encouraged. </a:t>
            </a:r>
          </a:p>
        </p:txBody>
      </p:sp>
      <p:sp>
        <p:nvSpPr>
          <p:cNvPr id="9" name="Text Placeholder 8"/>
          <p:cNvSpPr>
            <a:spLocks noGrp="1"/>
          </p:cNvSpPr>
          <p:nvPr>
            <p:ph type="body" sz="quarter" idx="24"/>
          </p:nvPr>
        </p:nvSpPr>
        <p:spPr>
          <a:xfrm>
            <a:off x="7272225" y="4210746"/>
            <a:ext cx="12950031" cy="382517"/>
          </a:xfrm>
        </p:spPr>
        <p:txBody>
          <a:bodyPr/>
          <a:lstStyle/>
          <a:p>
            <a:r>
              <a:rPr lang="en-US" dirty="0"/>
              <a:t>RESULTS</a:t>
            </a:r>
          </a:p>
        </p:txBody>
      </p:sp>
      <p:sp>
        <p:nvSpPr>
          <p:cNvPr id="10" name="Text Placeholder 9"/>
          <p:cNvSpPr>
            <a:spLocks noGrp="1"/>
          </p:cNvSpPr>
          <p:nvPr>
            <p:ph type="body" sz="quarter" idx="25"/>
          </p:nvPr>
        </p:nvSpPr>
        <p:spPr>
          <a:xfrm>
            <a:off x="7272225" y="12510067"/>
            <a:ext cx="12950031" cy="382517"/>
          </a:xfrm>
        </p:spPr>
        <p:txBody>
          <a:bodyPr/>
          <a:lstStyle/>
          <a:p>
            <a:r>
              <a:rPr lang="en-US" dirty="0"/>
              <a:t>CONCLUSION</a:t>
            </a:r>
          </a:p>
        </p:txBody>
      </p:sp>
      <p:sp>
        <p:nvSpPr>
          <p:cNvPr id="11" name="Text Placeholder 10"/>
          <p:cNvSpPr>
            <a:spLocks noGrp="1"/>
          </p:cNvSpPr>
          <p:nvPr>
            <p:ph type="body" sz="quarter" idx="26"/>
          </p:nvPr>
        </p:nvSpPr>
        <p:spPr>
          <a:xfrm rot="10800000" flipV="1">
            <a:off x="7272225" y="12769015"/>
            <a:ext cx="12929203" cy="3264553"/>
          </a:xfrm>
        </p:spPr>
        <p:txBody>
          <a:bodyPr/>
          <a:lstStyle/>
          <a:p>
            <a:pPr marL="0" marR="0">
              <a:lnSpc>
                <a:spcPct val="107000"/>
              </a:lnSpc>
              <a:spcBef>
                <a:spcPts val="0"/>
              </a:spcBef>
              <a:spcAft>
                <a:spcPts val="800"/>
              </a:spcAft>
            </a:pPr>
            <a:r>
              <a:rPr lang="en-US" sz="1600" dirty="0">
                <a:latin typeface="Arial" panose="020B0604020202020204" pitchFamily="34" charset="0"/>
                <a:ea typeface="Calibri" panose="020F0502020204030204" pitchFamily="34" charset="0"/>
                <a:cs typeface="Arial" panose="020B0604020202020204" pitchFamily="34" charset="0"/>
              </a:rPr>
              <a:t>All patients should be encouraged to establish and maintain safe PA practices during the COVID-19 pandemic.  Ultimately, the primary goals of regular EPA are to promote improvements in physical and mental health and to prevent chronic illness.  By restricting physical activity and reducing physical contact and social interactions, the negative effects of quarantine can include increased boredom, frustration, and isolation.</a:t>
            </a:r>
            <a:r>
              <a:rPr lang="en-US" sz="1600" baseline="30000" dirty="0">
                <a:latin typeface="Arial" panose="020B0604020202020204" pitchFamily="34" charset="0"/>
                <a:ea typeface="Calibri" panose="020F0502020204030204" pitchFamily="34" charset="0"/>
                <a:cs typeface="Arial" panose="020B0604020202020204" pitchFamily="34" charset="0"/>
              </a:rPr>
              <a:t>9</a:t>
            </a:r>
            <a:r>
              <a:rPr lang="en-US" sz="1600" dirty="0">
                <a:latin typeface="Arial" panose="020B0604020202020204" pitchFamily="34" charset="0"/>
                <a:ea typeface="Calibri" panose="020F0502020204030204" pitchFamily="34" charset="0"/>
                <a:cs typeface="Arial" panose="020B0604020202020204" pitchFamily="34" charset="0"/>
              </a:rPr>
              <a:t>  Encouraging regular EPA among household family members and friends could help to combat these detrimental psychosocial impacts of quarantine.</a:t>
            </a:r>
          </a:p>
          <a:p>
            <a:pPr marL="0" marR="0">
              <a:lnSpc>
                <a:spcPct val="107000"/>
              </a:lnSpc>
              <a:spcBef>
                <a:spcPts val="0"/>
              </a:spcBef>
              <a:spcAft>
                <a:spcPts val="800"/>
              </a:spcAft>
            </a:pPr>
            <a:r>
              <a:rPr lang="en-US" sz="1600" dirty="0">
                <a:latin typeface="Arial" panose="020B0604020202020204" pitchFamily="34" charset="0"/>
                <a:ea typeface="Calibri" panose="020F0502020204030204" pitchFamily="34" charset="0"/>
                <a:cs typeface="Arial" panose="020B0604020202020204" pitchFamily="34" charset="0"/>
              </a:rPr>
              <a:t>Despite the challenges it has brought, the COVID-19 pandemic can be viewed as an opportunity for PCPs to counsel their patients and to encourage them to pursue healthy lifestyles that include regular EPA.  With its potential to improve physical and mental health, EPA can serve as a vital element in the struggle against COVID-19, regardless of the length of quarantine and the potential for multiple disease “waves”.  In addition, as we emerge from the pandemic, PCPs should continue to encourage patients to pursue regular EPA routines.  To continue providing the best possible care to all patients, PCPs should closely monitor the pandemic, including the latest quarantine and social distancing recommendations and all other developments in the prevention and treatment of COVID-19.   </a:t>
            </a:r>
          </a:p>
        </p:txBody>
      </p:sp>
      <p:sp>
        <p:nvSpPr>
          <p:cNvPr id="12" name="Text Placeholder 11"/>
          <p:cNvSpPr>
            <a:spLocks noGrp="1"/>
          </p:cNvSpPr>
          <p:nvPr>
            <p:ph type="body" sz="quarter" idx="27"/>
          </p:nvPr>
        </p:nvSpPr>
        <p:spPr>
          <a:xfrm>
            <a:off x="20581114" y="3033938"/>
            <a:ext cx="6279386" cy="382517"/>
          </a:xfrm>
        </p:spPr>
        <p:txBody>
          <a:bodyPr/>
          <a:lstStyle/>
          <a:p>
            <a:r>
              <a:rPr lang="en-US" dirty="0"/>
              <a:t>REFERENCES</a:t>
            </a:r>
          </a:p>
        </p:txBody>
      </p:sp>
      <p:sp>
        <p:nvSpPr>
          <p:cNvPr id="13" name="Text Placeholder 12"/>
          <p:cNvSpPr>
            <a:spLocks noGrp="1"/>
          </p:cNvSpPr>
          <p:nvPr>
            <p:ph type="body" sz="quarter" idx="28"/>
          </p:nvPr>
        </p:nvSpPr>
        <p:spPr>
          <a:xfrm>
            <a:off x="20577969" y="3371396"/>
            <a:ext cx="6282531" cy="9700225"/>
          </a:xfrm>
        </p:spPr>
        <p:txBody>
          <a:bodyPr/>
          <a:lstStyle/>
          <a:p>
            <a:r>
              <a:rPr lang="en-US" dirty="0">
                <a:latin typeface="Arial" panose="020B0604020202020204" pitchFamily="34" charset="0"/>
                <a:cs typeface="Arial" panose="020B0604020202020204" pitchFamily="34" charset="0"/>
              </a:rPr>
              <a:t>1.	World Health Organization. (2015, June 19). WHO | Physical Activity and Adults. Retrieved from https://www.who.int/dietphysicalactivity/factsheet_adults/en/</a:t>
            </a:r>
          </a:p>
          <a:p>
            <a:r>
              <a:rPr lang="en-US" dirty="0">
                <a:latin typeface="Arial" panose="020B0604020202020204" pitchFamily="34" charset="0"/>
                <a:cs typeface="Arial" panose="020B0604020202020204" pitchFamily="34" charset="0"/>
              </a:rPr>
              <a:t>2.	Fang, L., </a:t>
            </a:r>
            <a:r>
              <a:rPr lang="en-US" dirty="0" err="1">
                <a:latin typeface="Arial" panose="020B0604020202020204" pitchFamily="34" charset="0"/>
                <a:cs typeface="Arial" panose="020B0604020202020204" pitchFamily="34" charset="0"/>
              </a:rPr>
              <a:t>Karakiulakis</a:t>
            </a:r>
            <a:r>
              <a:rPr lang="en-US" dirty="0">
                <a:latin typeface="Arial" panose="020B0604020202020204" pitchFamily="34" charset="0"/>
                <a:cs typeface="Arial" panose="020B0604020202020204" pitchFamily="34" charset="0"/>
              </a:rPr>
              <a:t>, G., &amp; Roth, M. (2020). Are patients with hypertension and diabetes mellitus at increased risk for COVID-19 infection? The Lancet Respiratory Medicine, 8(4), e21. https://doi.org/10.1016/s2213-2600(20)30116-8</a:t>
            </a:r>
          </a:p>
          <a:p>
            <a:r>
              <a:rPr lang="en-US" dirty="0">
                <a:latin typeface="Arial" panose="020B0604020202020204" pitchFamily="34" charset="0"/>
                <a:cs typeface="Arial" panose="020B0604020202020204" pitchFamily="34" charset="0"/>
              </a:rPr>
              <a:t>3.	Walsh, N. P., Gleeson, M., Shephard, R. J., Gleeson, M., Woods, J. A., Bishop, N. C., </a:t>
            </a:r>
            <a:r>
              <a:rPr lang="en-US" dirty="0" err="1">
                <a:latin typeface="Arial" panose="020B0604020202020204" pitchFamily="34" charset="0"/>
                <a:cs typeface="Arial" panose="020B0604020202020204" pitchFamily="34" charset="0"/>
              </a:rPr>
              <a:t>Fleshner</a:t>
            </a:r>
            <a:r>
              <a:rPr lang="en-US" dirty="0">
                <a:latin typeface="Arial" panose="020B0604020202020204" pitchFamily="34" charset="0"/>
                <a:cs typeface="Arial" panose="020B0604020202020204" pitchFamily="34" charset="0"/>
              </a:rPr>
              <a:t>, M., Green, C., Pedersen, B. K., Hoffman-Goetz, L., Rogers, C. J., </a:t>
            </a:r>
            <a:r>
              <a:rPr lang="en-US" dirty="0" err="1">
                <a:latin typeface="Arial" panose="020B0604020202020204" pitchFamily="34" charset="0"/>
                <a:cs typeface="Arial" panose="020B0604020202020204" pitchFamily="34" charset="0"/>
              </a:rPr>
              <a:t>Northoff</a:t>
            </a:r>
            <a:r>
              <a:rPr lang="en-US" dirty="0">
                <a:latin typeface="Arial" panose="020B0604020202020204" pitchFamily="34" charset="0"/>
                <a:cs typeface="Arial" panose="020B0604020202020204" pitchFamily="34" charset="0"/>
              </a:rPr>
              <a:t>, H., </a:t>
            </a:r>
            <a:r>
              <a:rPr lang="en-US" dirty="0" err="1">
                <a:latin typeface="Arial" panose="020B0604020202020204" pitchFamily="34" charset="0"/>
                <a:cs typeface="Arial" panose="020B0604020202020204" pitchFamily="34" charset="0"/>
              </a:rPr>
              <a:t>Abbasi</a:t>
            </a:r>
            <a:r>
              <a:rPr lang="en-US" dirty="0">
                <a:latin typeface="Arial" panose="020B0604020202020204" pitchFamily="34" charset="0"/>
                <a:cs typeface="Arial" panose="020B0604020202020204" pitchFamily="34" charset="0"/>
              </a:rPr>
              <a:t>, A., &amp; Simon, P. (2011). Position statement. Part one: Immune function and exercise. Exercise immunology review, 17, 6–63.</a:t>
            </a:r>
          </a:p>
          <a:p>
            <a:r>
              <a:rPr lang="en-US" dirty="0">
                <a:latin typeface="Arial" panose="020B0604020202020204" pitchFamily="34" charset="0"/>
                <a:cs typeface="Arial" panose="020B0604020202020204" pitchFamily="34" charset="0"/>
              </a:rPr>
              <a:t>4.	</a:t>
            </a:r>
            <a:r>
              <a:rPr lang="en-US" dirty="0" err="1">
                <a:latin typeface="Arial" panose="020B0604020202020204" pitchFamily="34" charset="0"/>
                <a:cs typeface="Arial" panose="020B0604020202020204" pitchFamily="34" charset="0"/>
              </a:rPr>
              <a:t>Mikkelsen</a:t>
            </a:r>
            <a:r>
              <a:rPr lang="en-US" dirty="0">
                <a:latin typeface="Arial" panose="020B0604020202020204" pitchFamily="34" charset="0"/>
                <a:cs typeface="Arial" panose="020B0604020202020204" pitchFamily="34" charset="0"/>
              </a:rPr>
              <a:t>, K., </a:t>
            </a:r>
            <a:r>
              <a:rPr lang="en-US" dirty="0" err="1">
                <a:latin typeface="Arial" panose="020B0604020202020204" pitchFamily="34" charset="0"/>
                <a:cs typeface="Arial" panose="020B0604020202020204" pitchFamily="34" charset="0"/>
              </a:rPr>
              <a:t>Stojanovska</a:t>
            </a:r>
            <a:r>
              <a:rPr lang="en-US" dirty="0">
                <a:latin typeface="Arial" panose="020B0604020202020204" pitchFamily="34" charset="0"/>
                <a:cs typeface="Arial" panose="020B0604020202020204" pitchFamily="34" charset="0"/>
              </a:rPr>
              <a:t>, L., </a:t>
            </a:r>
            <a:r>
              <a:rPr lang="en-US" dirty="0" err="1">
                <a:latin typeface="Arial" panose="020B0604020202020204" pitchFamily="34" charset="0"/>
                <a:cs typeface="Arial" panose="020B0604020202020204" pitchFamily="34" charset="0"/>
              </a:rPr>
              <a:t>Polenakovic</a:t>
            </a:r>
            <a:r>
              <a:rPr lang="en-US" dirty="0">
                <a:latin typeface="Arial" panose="020B0604020202020204" pitchFamily="34" charset="0"/>
                <a:cs typeface="Arial" panose="020B0604020202020204" pitchFamily="34" charset="0"/>
              </a:rPr>
              <a:t>, M., </a:t>
            </a:r>
            <a:r>
              <a:rPr lang="en-US" dirty="0" err="1">
                <a:latin typeface="Arial" panose="020B0604020202020204" pitchFamily="34" charset="0"/>
                <a:cs typeface="Arial" panose="020B0604020202020204" pitchFamily="34" charset="0"/>
              </a:rPr>
              <a:t>Bosevski</a:t>
            </a:r>
            <a:r>
              <a:rPr lang="en-US" dirty="0">
                <a:latin typeface="Arial" panose="020B0604020202020204" pitchFamily="34" charset="0"/>
                <a:cs typeface="Arial" panose="020B0604020202020204" pitchFamily="34" charset="0"/>
              </a:rPr>
              <a:t>, M., &amp; </a:t>
            </a:r>
            <a:r>
              <a:rPr lang="en-US" dirty="0" err="1">
                <a:latin typeface="Arial" panose="020B0604020202020204" pitchFamily="34" charset="0"/>
                <a:cs typeface="Arial" panose="020B0604020202020204" pitchFamily="34" charset="0"/>
              </a:rPr>
              <a:t>Apostolopoulos</a:t>
            </a:r>
            <a:r>
              <a:rPr lang="en-US" dirty="0">
                <a:latin typeface="Arial" panose="020B0604020202020204" pitchFamily="34" charset="0"/>
                <a:cs typeface="Arial" panose="020B0604020202020204" pitchFamily="34" charset="0"/>
              </a:rPr>
              <a:t>, V. (2017). Exercise and mental health. </a:t>
            </a:r>
            <a:r>
              <a:rPr lang="en-US" dirty="0" err="1">
                <a:latin typeface="Arial" panose="020B0604020202020204" pitchFamily="34" charset="0"/>
                <a:cs typeface="Arial" panose="020B0604020202020204" pitchFamily="34" charset="0"/>
              </a:rPr>
              <a:t>Maturitas</a:t>
            </a:r>
            <a:r>
              <a:rPr lang="en-US" dirty="0">
                <a:latin typeface="Arial" panose="020B0604020202020204" pitchFamily="34" charset="0"/>
                <a:cs typeface="Arial" panose="020B0604020202020204" pitchFamily="34" charset="0"/>
              </a:rPr>
              <a:t>, 106, 48–56. https://doi.org/10.1016/j.maturitas.2017.09.003</a:t>
            </a:r>
          </a:p>
          <a:p>
            <a:r>
              <a:rPr lang="en-US" dirty="0">
                <a:latin typeface="Arial" panose="020B0604020202020204" pitchFamily="34" charset="0"/>
                <a:cs typeface="Arial" panose="020B0604020202020204" pitchFamily="34" charset="0"/>
              </a:rPr>
              <a:t>5.	Barney, J. (2020, May 25). COVID-19: Exercise May Help Prevent Deadly Complication. Retrieved from https://newsroom.uvahealth.com/2020/04/15/covid-19-exercise-may-help-prevent-deadly-complication/</a:t>
            </a:r>
          </a:p>
          <a:p>
            <a:r>
              <a:rPr lang="en-US" dirty="0">
                <a:latin typeface="Arial" panose="020B0604020202020204" pitchFamily="34" charset="0"/>
                <a:cs typeface="Arial" panose="020B0604020202020204" pitchFamily="34" charset="0"/>
              </a:rPr>
              <a:t>6.	American College of Sports Medicine, </a:t>
            </a:r>
            <a:r>
              <a:rPr lang="en-US" dirty="0" err="1">
                <a:latin typeface="Arial" panose="020B0604020202020204" pitchFamily="34" charset="0"/>
                <a:cs typeface="Arial" panose="020B0604020202020204" pitchFamily="34" charset="0"/>
              </a:rPr>
              <a:t>Chodzko-Zajko</a:t>
            </a:r>
            <a:r>
              <a:rPr lang="en-US" dirty="0">
                <a:latin typeface="Arial" panose="020B0604020202020204" pitchFamily="34" charset="0"/>
                <a:cs typeface="Arial" panose="020B0604020202020204" pitchFamily="34" charset="0"/>
              </a:rPr>
              <a:t>, W. J., Proctor, D. N., </a:t>
            </a:r>
            <a:r>
              <a:rPr lang="en-US" dirty="0" err="1">
                <a:latin typeface="Arial" panose="020B0604020202020204" pitchFamily="34" charset="0"/>
                <a:cs typeface="Arial" panose="020B0604020202020204" pitchFamily="34" charset="0"/>
              </a:rPr>
              <a:t>Fiatarone</a:t>
            </a:r>
            <a:r>
              <a:rPr lang="en-US" dirty="0">
                <a:latin typeface="Arial" panose="020B0604020202020204" pitchFamily="34" charset="0"/>
                <a:cs typeface="Arial" panose="020B0604020202020204" pitchFamily="34" charset="0"/>
              </a:rPr>
              <a:t> Singh, M. A., </a:t>
            </a:r>
            <a:r>
              <a:rPr lang="en-US" dirty="0" err="1">
                <a:latin typeface="Arial" panose="020B0604020202020204" pitchFamily="34" charset="0"/>
                <a:cs typeface="Arial" panose="020B0604020202020204" pitchFamily="34" charset="0"/>
              </a:rPr>
              <a:t>Minson</a:t>
            </a:r>
            <a:r>
              <a:rPr lang="en-US" dirty="0">
                <a:latin typeface="Arial" panose="020B0604020202020204" pitchFamily="34" charset="0"/>
                <a:cs typeface="Arial" panose="020B0604020202020204" pitchFamily="34" charset="0"/>
              </a:rPr>
              <a:t>, C. T., </a:t>
            </a:r>
            <a:r>
              <a:rPr lang="en-US" dirty="0" err="1">
                <a:latin typeface="Arial" panose="020B0604020202020204" pitchFamily="34" charset="0"/>
                <a:cs typeface="Arial" panose="020B0604020202020204" pitchFamily="34" charset="0"/>
              </a:rPr>
              <a:t>Nigg</a:t>
            </a:r>
            <a:r>
              <a:rPr lang="en-US" dirty="0">
                <a:latin typeface="Arial" panose="020B0604020202020204" pitchFamily="34" charset="0"/>
                <a:cs typeface="Arial" panose="020B0604020202020204" pitchFamily="34" charset="0"/>
              </a:rPr>
              <a:t>, C. R., Salem, G. J., &amp; Skinner, J. S. (2009). American College of Sports Medicine position stand. Exercise and physical activity for older adults. Medicine and science in sports and exercise, 41(7), 1510–1530. https://doi.org/10.1249/MSS.0b013e3181a0c95c</a:t>
            </a:r>
          </a:p>
          <a:p>
            <a:r>
              <a:rPr lang="en-US" dirty="0">
                <a:latin typeface="Arial" panose="020B0604020202020204" pitchFamily="34" charset="0"/>
                <a:cs typeface="Arial" panose="020B0604020202020204" pitchFamily="34" charset="0"/>
              </a:rPr>
              <a:t>7.	Watson, N. F., </a:t>
            </a:r>
            <a:r>
              <a:rPr lang="en-US" dirty="0" err="1">
                <a:latin typeface="Arial" panose="020B0604020202020204" pitchFamily="34" charset="0"/>
                <a:cs typeface="Arial" panose="020B0604020202020204" pitchFamily="34" charset="0"/>
              </a:rPr>
              <a:t>Badr</a:t>
            </a:r>
            <a:r>
              <a:rPr lang="en-US" dirty="0">
                <a:latin typeface="Arial" panose="020B0604020202020204" pitchFamily="34" charset="0"/>
                <a:cs typeface="Arial" panose="020B0604020202020204" pitchFamily="34" charset="0"/>
              </a:rPr>
              <a:t>, M. S., </a:t>
            </a:r>
            <a:r>
              <a:rPr lang="en-US" dirty="0" err="1">
                <a:latin typeface="Arial" panose="020B0604020202020204" pitchFamily="34" charset="0"/>
                <a:cs typeface="Arial" panose="020B0604020202020204" pitchFamily="34" charset="0"/>
              </a:rPr>
              <a:t>Belenky</a:t>
            </a:r>
            <a:r>
              <a:rPr lang="en-US" dirty="0">
                <a:latin typeface="Arial" panose="020B0604020202020204" pitchFamily="34" charset="0"/>
                <a:cs typeface="Arial" panose="020B0604020202020204" pitchFamily="34" charset="0"/>
              </a:rPr>
              <a:t>, G., </a:t>
            </a:r>
            <a:r>
              <a:rPr lang="en-US" dirty="0" err="1">
                <a:latin typeface="Arial" panose="020B0604020202020204" pitchFamily="34" charset="0"/>
                <a:cs typeface="Arial" panose="020B0604020202020204" pitchFamily="34" charset="0"/>
              </a:rPr>
              <a:t>Bliwise</a:t>
            </a:r>
            <a:r>
              <a:rPr lang="en-US" dirty="0">
                <a:latin typeface="Arial" panose="020B0604020202020204" pitchFamily="34" charset="0"/>
                <a:cs typeface="Arial" panose="020B0604020202020204" pitchFamily="34" charset="0"/>
              </a:rPr>
              <a:t>, D. L., Buxton, O. M., </a:t>
            </a:r>
            <a:r>
              <a:rPr lang="en-US" dirty="0" err="1">
                <a:latin typeface="Arial" panose="020B0604020202020204" pitchFamily="34" charset="0"/>
                <a:cs typeface="Arial" panose="020B0604020202020204" pitchFamily="34" charset="0"/>
              </a:rPr>
              <a:t>Buysse</a:t>
            </a:r>
            <a:r>
              <a:rPr lang="en-US" dirty="0">
                <a:latin typeface="Arial" panose="020B0604020202020204" pitchFamily="34" charset="0"/>
                <a:cs typeface="Arial" panose="020B0604020202020204" pitchFamily="34" charset="0"/>
              </a:rPr>
              <a:t>, D., </a:t>
            </a:r>
            <a:r>
              <a:rPr lang="en-US" dirty="0" err="1">
                <a:latin typeface="Arial" panose="020B0604020202020204" pitchFamily="34" charset="0"/>
                <a:cs typeface="Arial" panose="020B0604020202020204" pitchFamily="34" charset="0"/>
              </a:rPr>
              <a:t>Dinges</a:t>
            </a:r>
            <a:r>
              <a:rPr lang="en-US" dirty="0">
                <a:latin typeface="Arial" panose="020B0604020202020204" pitchFamily="34" charset="0"/>
                <a:cs typeface="Arial" panose="020B0604020202020204" pitchFamily="34" charset="0"/>
              </a:rPr>
              <a:t>, D. F., </a:t>
            </a:r>
            <a:r>
              <a:rPr lang="en-US" dirty="0" err="1">
                <a:latin typeface="Arial" panose="020B0604020202020204" pitchFamily="34" charset="0"/>
                <a:cs typeface="Arial" panose="020B0604020202020204" pitchFamily="34" charset="0"/>
              </a:rPr>
              <a:t>Gangwisch</a:t>
            </a:r>
            <a:r>
              <a:rPr lang="en-US" dirty="0">
                <a:latin typeface="Arial" panose="020B0604020202020204" pitchFamily="34" charset="0"/>
                <a:cs typeface="Arial" panose="020B0604020202020204" pitchFamily="34" charset="0"/>
              </a:rPr>
              <a:t>, J., </a:t>
            </a:r>
            <a:r>
              <a:rPr lang="en-US" dirty="0" err="1">
                <a:latin typeface="Arial" panose="020B0604020202020204" pitchFamily="34" charset="0"/>
                <a:cs typeface="Arial" panose="020B0604020202020204" pitchFamily="34" charset="0"/>
              </a:rPr>
              <a:t>Grandner</a:t>
            </a:r>
            <a:r>
              <a:rPr lang="en-US" dirty="0">
                <a:latin typeface="Arial" panose="020B0604020202020204" pitchFamily="34" charset="0"/>
                <a:cs typeface="Arial" panose="020B0604020202020204" pitchFamily="34" charset="0"/>
              </a:rPr>
              <a:t>, M. A., </a:t>
            </a:r>
            <a:r>
              <a:rPr lang="en-US" dirty="0" err="1">
                <a:latin typeface="Arial" panose="020B0604020202020204" pitchFamily="34" charset="0"/>
                <a:cs typeface="Arial" panose="020B0604020202020204" pitchFamily="34" charset="0"/>
              </a:rPr>
              <a:t>Kushida</a:t>
            </a:r>
            <a:r>
              <a:rPr lang="en-US" dirty="0">
                <a:latin typeface="Arial" panose="020B0604020202020204" pitchFamily="34" charset="0"/>
                <a:cs typeface="Arial" panose="020B0604020202020204" pitchFamily="34" charset="0"/>
              </a:rPr>
              <a:t>, C., Malhotra, R. K., Martin, J. L., Patel, S. R., </a:t>
            </a:r>
            <a:r>
              <a:rPr lang="en-US" dirty="0" err="1">
                <a:latin typeface="Arial" panose="020B0604020202020204" pitchFamily="34" charset="0"/>
                <a:cs typeface="Arial" panose="020B0604020202020204" pitchFamily="34" charset="0"/>
              </a:rPr>
              <a:t>Quan</a:t>
            </a:r>
            <a:r>
              <a:rPr lang="en-US" dirty="0">
                <a:latin typeface="Arial" panose="020B0604020202020204" pitchFamily="34" charset="0"/>
                <a:cs typeface="Arial" panose="020B0604020202020204" pitchFamily="34" charset="0"/>
              </a:rPr>
              <a:t>, S. F., &amp; </a:t>
            </a:r>
            <a:r>
              <a:rPr lang="en-US" dirty="0" err="1">
                <a:latin typeface="Arial" panose="020B0604020202020204" pitchFamily="34" charset="0"/>
                <a:cs typeface="Arial" panose="020B0604020202020204" pitchFamily="34" charset="0"/>
              </a:rPr>
              <a:t>Tasali</a:t>
            </a:r>
            <a:r>
              <a:rPr lang="en-US" dirty="0">
                <a:latin typeface="Arial" panose="020B0604020202020204" pitchFamily="34" charset="0"/>
                <a:cs typeface="Arial" panose="020B0604020202020204" pitchFamily="34" charset="0"/>
              </a:rPr>
              <a:t>, E. (2015). Recommended Amount of Sleep for a Healthy Adult: A Joint Consensus Statement of the American Academy of Sleep Medicine and Sleep Research Society. Sleep, 38(6), 843–844. https://doi.org/10.5665/sleep.4716 </a:t>
            </a:r>
          </a:p>
          <a:p>
            <a:r>
              <a:rPr lang="en-US" dirty="0">
                <a:latin typeface="Arial" panose="020B0604020202020204" pitchFamily="34" charset="0"/>
                <a:cs typeface="Arial" panose="020B0604020202020204" pitchFamily="34" charset="0"/>
              </a:rPr>
              <a:t>8.	How and Why Using Electronic Devices at Night Can Interfere With Sleep. (2017, July 27). Retrieved from https://www.sleepfoundation.org/articles/why-electronics-may-stimulate-you-bed </a:t>
            </a:r>
          </a:p>
          <a:p>
            <a:r>
              <a:rPr lang="en-US" dirty="0">
                <a:latin typeface="Arial" panose="020B0604020202020204" pitchFamily="34" charset="0"/>
                <a:cs typeface="Arial" panose="020B0604020202020204" pitchFamily="34" charset="0"/>
              </a:rPr>
              <a:t>9.	Brooks, S. K., Webster, R. K., Smith, L. E., Woodland, L., </a:t>
            </a:r>
            <a:r>
              <a:rPr lang="en-US" dirty="0" err="1">
                <a:latin typeface="Arial" panose="020B0604020202020204" pitchFamily="34" charset="0"/>
                <a:cs typeface="Arial" panose="020B0604020202020204" pitchFamily="34" charset="0"/>
              </a:rPr>
              <a:t>Wessely</a:t>
            </a:r>
            <a:r>
              <a:rPr lang="en-US" dirty="0">
                <a:latin typeface="Arial" panose="020B0604020202020204" pitchFamily="34" charset="0"/>
                <a:cs typeface="Arial" panose="020B0604020202020204" pitchFamily="34" charset="0"/>
              </a:rPr>
              <a:t>, S., Greenberg, N., &amp; Rubin, G. J. (2020). The psychological impact of quarantine and how to reduce it: rapid review of the evidence. Lancet (London, England), 395(10227), 912–920. https://doi.org/10.1016/S0140-6736(20)30460-8</a:t>
            </a:r>
          </a:p>
        </p:txBody>
      </p:sp>
      <p:sp>
        <p:nvSpPr>
          <p:cNvPr id="14" name="Text Placeholder 13"/>
          <p:cNvSpPr>
            <a:spLocks noGrp="1"/>
          </p:cNvSpPr>
          <p:nvPr>
            <p:ph type="body" sz="quarter" idx="29"/>
          </p:nvPr>
        </p:nvSpPr>
        <p:spPr/>
        <p:txBody>
          <a:bodyPr/>
          <a:lstStyle/>
          <a:p>
            <a:r>
              <a:rPr lang="en-US" dirty="0"/>
              <a:t>CONTACTS</a:t>
            </a:r>
          </a:p>
        </p:txBody>
      </p:sp>
      <p:sp>
        <p:nvSpPr>
          <p:cNvPr id="15" name="Text Placeholder 14"/>
          <p:cNvSpPr>
            <a:spLocks noGrp="1"/>
          </p:cNvSpPr>
          <p:nvPr>
            <p:ph type="body" sz="quarter" idx="30"/>
          </p:nvPr>
        </p:nvSpPr>
        <p:spPr>
          <a:xfrm>
            <a:off x="20599011" y="13290312"/>
            <a:ext cx="6282531" cy="2722930"/>
          </a:xfrm>
        </p:spPr>
        <p:txBody>
          <a:bodyPr/>
          <a:lstStyle/>
          <a:p>
            <a:r>
              <a:rPr lang="en-US" sz="1700" dirty="0">
                <a:latin typeface="Arial" panose="020B0604020202020204" pitchFamily="34" charset="0"/>
                <a:cs typeface="Arial" panose="020B0604020202020204" pitchFamily="34" charset="0"/>
              </a:rPr>
              <a:t>Spienghar Komak, BS</a:t>
            </a:r>
          </a:p>
          <a:p>
            <a:r>
              <a:rPr lang="en-US" sz="1700" dirty="0">
                <a:latin typeface="Arial" panose="020B0604020202020204" pitchFamily="34" charset="0"/>
                <a:cs typeface="Arial" panose="020B0604020202020204" pitchFamily="34" charset="0"/>
              </a:rPr>
              <a:t>UC Davis School of Medicine</a:t>
            </a:r>
          </a:p>
          <a:p>
            <a:r>
              <a:rPr lang="en-US" sz="1700" dirty="0">
                <a:latin typeface="Arial" panose="020B0604020202020204" pitchFamily="34" charset="0"/>
                <a:cs typeface="Arial" panose="020B0604020202020204" pitchFamily="34" charset="0"/>
              </a:rPr>
              <a:t>skkomak@ucdavis.edu </a:t>
            </a:r>
          </a:p>
          <a:p>
            <a:endParaRPr lang="en-US" sz="1700" dirty="0">
              <a:latin typeface="Arial" panose="020B0604020202020204" pitchFamily="34" charset="0"/>
              <a:cs typeface="Arial" panose="020B0604020202020204" pitchFamily="34" charset="0"/>
            </a:endParaRPr>
          </a:p>
          <a:p>
            <a:r>
              <a:rPr lang="en-US" sz="1700" dirty="0">
                <a:latin typeface="Arial" panose="020B0604020202020204" pitchFamily="34" charset="0"/>
                <a:cs typeface="Arial" panose="020B0604020202020204" pitchFamily="34" charset="0"/>
              </a:rPr>
              <a:t>Dr. Jorge </a:t>
            </a:r>
            <a:r>
              <a:rPr lang="en-US" sz="1700" dirty="0" err="1">
                <a:latin typeface="Arial" panose="020B0604020202020204" pitchFamily="34" charset="0"/>
                <a:cs typeface="Arial" panose="020B0604020202020204" pitchFamily="34" charset="0"/>
              </a:rPr>
              <a:t>García</a:t>
            </a:r>
            <a:endParaRPr lang="en-US" sz="1700" dirty="0">
              <a:latin typeface="Arial" panose="020B0604020202020204" pitchFamily="34" charset="0"/>
              <a:cs typeface="Arial" panose="020B0604020202020204" pitchFamily="34" charset="0"/>
            </a:endParaRPr>
          </a:p>
          <a:p>
            <a:r>
              <a:rPr lang="en-US" sz="1700" dirty="0">
                <a:latin typeface="Arial" panose="020B0604020202020204" pitchFamily="34" charset="0"/>
                <a:cs typeface="Arial" panose="020B0604020202020204" pitchFamily="34" charset="0"/>
              </a:rPr>
              <a:t>UC Davis School of Medicine</a:t>
            </a:r>
          </a:p>
          <a:p>
            <a:r>
              <a:rPr lang="en-US" sz="1700" dirty="0">
                <a:latin typeface="Arial" panose="020B0604020202020204" pitchFamily="34" charset="0"/>
                <a:cs typeface="Arial" panose="020B0604020202020204" pitchFamily="34" charset="0"/>
              </a:rPr>
              <a:t>Office of Student and Resident Diversity</a:t>
            </a:r>
          </a:p>
          <a:p>
            <a:r>
              <a:rPr lang="en-US" sz="1700" dirty="0">
                <a:latin typeface="Arial" panose="020B0604020202020204" pitchFamily="34" charset="0"/>
                <a:cs typeface="Arial" panose="020B0604020202020204" pitchFamily="34" charset="0"/>
              </a:rPr>
              <a:t>jzgarcia@ucdavis.edu</a:t>
            </a:r>
          </a:p>
        </p:txBody>
      </p:sp>
      <p:sp>
        <p:nvSpPr>
          <p:cNvPr id="20" name="Text Placeholder 19"/>
          <p:cNvSpPr>
            <a:spLocks noGrp="1"/>
          </p:cNvSpPr>
          <p:nvPr>
            <p:ph type="body" sz="quarter" idx="95"/>
          </p:nvPr>
        </p:nvSpPr>
        <p:spPr/>
        <p:txBody>
          <a:bodyPr/>
          <a:lstStyle/>
          <a:p>
            <a:endParaRPr lang="en-US"/>
          </a:p>
        </p:txBody>
      </p:sp>
      <p:sp>
        <p:nvSpPr>
          <p:cNvPr id="21" name="Text Placeholder 20"/>
          <p:cNvSpPr>
            <a:spLocks noGrp="1"/>
          </p:cNvSpPr>
          <p:nvPr>
            <p:ph type="body" sz="quarter" idx="107"/>
          </p:nvPr>
        </p:nvSpPr>
        <p:spPr/>
        <p:txBody>
          <a:bodyPr/>
          <a:lstStyle/>
          <a:p>
            <a:endParaRPr lang="en-US"/>
          </a:p>
        </p:txBody>
      </p:sp>
      <p:sp>
        <p:nvSpPr>
          <p:cNvPr id="22" name="Text Placeholder 21"/>
          <p:cNvSpPr>
            <a:spLocks noGrp="1"/>
          </p:cNvSpPr>
          <p:nvPr>
            <p:ph type="body" sz="quarter" idx="116"/>
          </p:nvPr>
        </p:nvSpPr>
        <p:spPr/>
        <p:txBody>
          <a:bodyPr/>
          <a:lstStyle/>
          <a:p>
            <a:endParaRPr lang="en-US"/>
          </a:p>
        </p:txBody>
      </p:sp>
      <p:sp>
        <p:nvSpPr>
          <p:cNvPr id="23" name="Text Placeholder 22"/>
          <p:cNvSpPr>
            <a:spLocks noGrp="1"/>
          </p:cNvSpPr>
          <p:nvPr>
            <p:ph type="body" sz="quarter" idx="117"/>
          </p:nvPr>
        </p:nvSpPr>
        <p:spPr/>
        <p:txBody>
          <a:bodyPr/>
          <a:lstStyle/>
          <a:p>
            <a:endParaRPr lang="en-US"/>
          </a:p>
        </p:txBody>
      </p:sp>
      <p:sp>
        <p:nvSpPr>
          <p:cNvPr id="24" name="Text Placeholder 23"/>
          <p:cNvSpPr>
            <a:spLocks noGrp="1"/>
          </p:cNvSpPr>
          <p:nvPr>
            <p:ph type="body" sz="quarter" idx="118"/>
          </p:nvPr>
        </p:nvSpPr>
        <p:spPr/>
        <p:txBody>
          <a:bodyPr/>
          <a:lstStyle/>
          <a:p>
            <a:endParaRPr lang="en-US"/>
          </a:p>
        </p:txBody>
      </p:sp>
      <p:sp>
        <p:nvSpPr>
          <p:cNvPr id="25" name="Text Placeholder 24"/>
          <p:cNvSpPr>
            <a:spLocks noGrp="1"/>
          </p:cNvSpPr>
          <p:nvPr>
            <p:ph type="body" sz="quarter" idx="119"/>
          </p:nvPr>
        </p:nvSpPr>
        <p:spPr/>
        <p:txBody>
          <a:bodyPr/>
          <a:lstStyle/>
          <a:p>
            <a:endParaRPr lang="en-US"/>
          </a:p>
        </p:txBody>
      </p:sp>
      <p:sp>
        <p:nvSpPr>
          <p:cNvPr id="26" name="Text Placeholder 25"/>
          <p:cNvSpPr>
            <a:spLocks noGrp="1"/>
          </p:cNvSpPr>
          <p:nvPr>
            <p:ph type="body" sz="quarter" idx="120"/>
          </p:nvPr>
        </p:nvSpPr>
        <p:spPr/>
        <p:txBody>
          <a:bodyPr/>
          <a:lstStyle/>
          <a:p>
            <a:endParaRPr lang="en-US"/>
          </a:p>
        </p:txBody>
      </p:sp>
      <p:sp>
        <p:nvSpPr>
          <p:cNvPr id="27" name="Text Placeholder 26"/>
          <p:cNvSpPr>
            <a:spLocks noGrp="1"/>
          </p:cNvSpPr>
          <p:nvPr>
            <p:ph type="body" sz="quarter" idx="121"/>
          </p:nvPr>
        </p:nvSpPr>
        <p:spPr/>
        <p:txBody>
          <a:bodyPr/>
          <a:lstStyle/>
          <a:p>
            <a:endParaRPr lang="en-US"/>
          </a:p>
        </p:txBody>
      </p:sp>
      <p:sp>
        <p:nvSpPr>
          <p:cNvPr id="28" name="Text Placeholder 27"/>
          <p:cNvSpPr>
            <a:spLocks noGrp="1"/>
          </p:cNvSpPr>
          <p:nvPr>
            <p:ph type="body" sz="quarter" idx="122"/>
          </p:nvPr>
        </p:nvSpPr>
        <p:spPr/>
        <p:txBody>
          <a:bodyPr/>
          <a:lstStyle/>
          <a:p>
            <a:endParaRPr lang="en-US"/>
          </a:p>
        </p:txBody>
      </p:sp>
      <p:sp>
        <p:nvSpPr>
          <p:cNvPr id="29" name="Text Placeholder 28"/>
          <p:cNvSpPr>
            <a:spLocks noGrp="1"/>
          </p:cNvSpPr>
          <p:nvPr>
            <p:ph type="body" sz="quarter" idx="123"/>
          </p:nvPr>
        </p:nvSpPr>
        <p:spPr/>
        <p:txBody>
          <a:bodyPr/>
          <a:lstStyle/>
          <a:p>
            <a:endParaRPr lang="en-US"/>
          </a:p>
        </p:txBody>
      </p:sp>
      <p:sp>
        <p:nvSpPr>
          <p:cNvPr id="30" name="Text Placeholder 29"/>
          <p:cNvSpPr>
            <a:spLocks noGrp="1"/>
          </p:cNvSpPr>
          <p:nvPr>
            <p:ph type="body" sz="quarter" idx="124"/>
          </p:nvPr>
        </p:nvSpPr>
        <p:spPr/>
        <p:txBody>
          <a:bodyPr/>
          <a:lstStyle/>
          <a:p>
            <a:endParaRPr lang="en-US"/>
          </a:p>
        </p:txBody>
      </p:sp>
      <p:sp>
        <p:nvSpPr>
          <p:cNvPr id="31" name="Text Placeholder 30"/>
          <p:cNvSpPr>
            <a:spLocks noGrp="1"/>
          </p:cNvSpPr>
          <p:nvPr>
            <p:ph type="body" sz="quarter" idx="125"/>
          </p:nvPr>
        </p:nvSpPr>
        <p:spPr/>
        <p:txBody>
          <a:bodyPr/>
          <a:lstStyle/>
          <a:p>
            <a:endParaRPr lang="en-US"/>
          </a:p>
        </p:txBody>
      </p:sp>
      <p:pic>
        <p:nvPicPr>
          <p:cNvPr id="19" name="Picture Placeholder 18"/>
          <p:cNvPicPr>
            <a:picLocks noGrp="1" noChangeAspect="1"/>
          </p:cNvPicPr>
          <p:nvPr>
            <p:ph type="pic" sz="quarter" idx="115"/>
          </p:nvPr>
        </p:nvPicPr>
        <p:blipFill>
          <a:blip r:embed="rId2">
            <a:extLst>
              <a:ext uri="{28A0092B-C50C-407E-A947-70E740481C1C}">
                <a14:useLocalDpi xmlns:a14="http://schemas.microsoft.com/office/drawing/2010/main" val="0"/>
              </a:ext>
            </a:extLst>
          </a:blip>
          <a:srcRect t="17947" b="17947"/>
          <a:stretch>
            <a:fillRect/>
          </a:stretch>
        </p:blipFill>
        <p:spPr/>
      </p:pic>
      <p:sp>
        <p:nvSpPr>
          <p:cNvPr id="34" name="Picture Placeholder 33"/>
          <p:cNvSpPr>
            <a:spLocks noGrp="1"/>
          </p:cNvSpPr>
          <p:nvPr>
            <p:ph type="pic" sz="quarter" idx="127"/>
          </p:nvPr>
        </p:nvSpPr>
        <p:spPr/>
      </p:sp>
      <p:sp>
        <p:nvSpPr>
          <p:cNvPr id="35" name="Picture Placeholder 34"/>
          <p:cNvSpPr>
            <a:spLocks noGrp="1"/>
          </p:cNvSpPr>
          <p:nvPr>
            <p:ph type="pic" sz="quarter" idx="128"/>
          </p:nvPr>
        </p:nvSpPr>
        <p:spPr/>
      </p:sp>
      <p:sp>
        <p:nvSpPr>
          <p:cNvPr id="36" name="Picture Placeholder 35"/>
          <p:cNvSpPr>
            <a:spLocks noGrp="1"/>
          </p:cNvSpPr>
          <p:nvPr>
            <p:ph type="pic" sz="quarter" idx="129"/>
          </p:nvPr>
        </p:nvSpPr>
        <p:spPr/>
      </p:sp>
      <p:sp>
        <p:nvSpPr>
          <p:cNvPr id="37" name="Picture Placeholder 36"/>
          <p:cNvSpPr>
            <a:spLocks noGrp="1"/>
          </p:cNvSpPr>
          <p:nvPr>
            <p:ph type="pic" sz="quarter" idx="130"/>
          </p:nvPr>
        </p:nvSpPr>
        <p:spPr/>
      </p:sp>
      <p:sp>
        <p:nvSpPr>
          <p:cNvPr id="43" name="Text Placeholder 42"/>
          <p:cNvSpPr>
            <a:spLocks noGrp="1"/>
          </p:cNvSpPr>
          <p:nvPr>
            <p:ph type="body" sz="quarter" idx="136"/>
          </p:nvPr>
        </p:nvSpPr>
        <p:spPr/>
        <p:txBody>
          <a:bodyPr/>
          <a:lstStyle/>
          <a:p>
            <a:endParaRPr lang="en-US"/>
          </a:p>
        </p:txBody>
      </p:sp>
      <p:sp>
        <p:nvSpPr>
          <p:cNvPr id="44" name="Text Placeholder 43"/>
          <p:cNvSpPr>
            <a:spLocks noGrp="1"/>
          </p:cNvSpPr>
          <p:nvPr>
            <p:ph type="body" sz="quarter" idx="137"/>
          </p:nvPr>
        </p:nvSpPr>
        <p:spPr/>
        <p:txBody>
          <a:bodyPr/>
          <a:lstStyle/>
          <a:p>
            <a:endParaRPr lang="en-US"/>
          </a:p>
        </p:txBody>
      </p:sp>
      <p:sp>
        <p:nvSpPr>
          <p:cNvPr id="45" name="Text Placeholder 44"/>
          <p:cNvSpPr>
            <a:spLocks noGrp="1"/>
          </p:cNvSpPr>
          <p:nvPr>
            <p:ph type="body" sz="quarter" idx="138"/>
          </p:nvPr>
        </p:nvSpPr>
        <p:spPr/>
        <p:txBody>
          <a:bodyPr/>
          <a:lstStyle/>
          <a:p>
            <a:endParaRPr lang="en-US"/>
          </a:p>
        </p:txBody>
      </p:sp>
      <p:sp>
        <p:nvSpPr>
          <p:cNvPr id="46" name="Text Placeholder 45"/>
          <p:cNvSpPr>
            <a:spLocks noGrp="1"/>
          </p:cNvSpPr>
          <p:nvPr>
            <p:ph type="body" sz="quarter" idx="139"/>
          </p:nvPr>
        </p:nvSpPr>
        <p:spPr/>
        <p:txBody>
          <a:bodyPr/>
          <a:lstStyle/>
          <a:p>
            <a:endParaRPr lang="en-US"/>
          </a:p>
        </p:txBody>
      </p:sp>
      <p:sp>
        <p:nvSpPr>
          <p:cNvPr id="47" name="Text Placeholder 46"/>
          <p:cNvSpPr>
            <a:spLocks noGrp="1"/>
          </p:cNvSpPr>
          <p:nvPr>
            <p:ph type="body" sz="quarter" idx="140"/>
          </p:nvPr>
        </p:nvSpPr>
        <p:spPr/>
        <p:txBody>
          <a:bodyPr/>
          <a:lstStyle/>
          <a:p>
            <a:endParaRPr lang="en-US"/>
          </a:p>
        </p:txBody>
      </p:sp>
      <p:sp>
        <p:nvSpPr>
          <p:cNvPr id="48" name="Text Placeholder 47"/>
          <p:cNvSpPr>
            <a:spLocks noGrp="1"/>
          </p:cNvSpPr>
          <p:nvPr>
            <p:ph type="body" sz="quarter" idx="141"/>
          </p:nvPr>
        </p:nvSpPr>
        <p:spPr/>
        <p:txBody>
          <a:bodyPr/>
          <a:lstStyle/>
          <a:p>
            <a:endParaRPr lang="en-US"/>
          </a:p>
        </p:txBody>
      </p:sp>
      <p:sp>
        <p:nvSpPr>
          <p:cNvPr id="49" name="Text Placeholder 48"/>
          <p:cNvSpPr>
            <a:spLocks noGrp="1"/>
          </p:cNvSpPr>
          <p:nvPr>
            <p:ph type="body" sz="quarter" idx="142"/>
          </p:nvPr>
        </p:nvSpPr>
        <p:spPr/>
        <p:txBody>
          <a:bodyPr/>
          <a:lstStyle/>
          <a:p>
            <a:endParaRPr lang="en-US"/>
          </a:p>
        </p:txBody>
      </p:sp>
      <p:sp>
        <p:nvSpPr>
          <p:cNvPr id="50" name="Text Placeholder 49"/>
          <p:cNvSpPr>
            <a:spLocks noGrp="1"/>
          </p:cNvSpPr>
          <p:nvPr>
            <p:ph type="body" sz="quarter" idx="143"/>
          </p:nvPr>
        </p:nvSpPr>
        <p:spPr/>
        <p:txBody>
          <a:bodyPr/>
          <a:lstStyle/>
          <a:p>
            <a:endParaRPr lang="en-US"/>
          </a:p>
        </p:txBody>
      </p:sp>
      <p:sp>
        <p:nvSpPr>
          <p:cNvPr id="51" name="Text Placeholder 50"/>
          <p:cNvSpPr>
            <a:spLocks noGrp="1"/>
          </p:cNvSpPr>
          <p:nvPr>
            <p:ph type="body" sz="quarter" idx="144"/>
          </p:nvPr>
        </p:nvSpPr>
        <p:spPr/>
        <p:txBody>
          <a:bodyPr/>
          <a:lstStyle/>
          <a:p>
            <a:endParaRPr lang="en-US"/>
          </a:p>
        </p:txBody>
      </p:sp>
      <p:sp>
        <p:nvSpPr>
          <p:cNvPr id="52" name="Text Placeholder 51"/>
          <p:cNvSpPr>
            <a:spLocks noGrp="1"/>
          </p:cNvSpPr>
          <p:nvPr>
            <p:ph type="body" sz="quarter" idx="145"/>
          </p:nvPr>
        </p:nvSpPr>
        <p:spPr/>
        <p:txBody>
          <a:bodyPr/>
          <a:lstStyle/>
          <a:p>
            <a:endParaRPr lang="en-US"/>
          </a:p>
        </p:txBody>
      </p:sp>
      <p:sp>
        <p:nvSpPr>
          <p:cNvPr id="53" name="Text Placeholder 52"/>
          <p:cNvSpPr>
            <a:spLocks noGrp="1"/>
          </p:cNvSpPr>
          <p:nvPr>
            <p:ph type="body" sz="quarter" idx="146"/>
          </p:nvPr>
        </p:nvSpPr>
        <p:spPr/>
        <p:txBody>
          <a:bodyPr/>
          <a:lstStyle/>
          <a:p>
            <a:endParaRPr lang="en-US"/>
          </a:p>
        </p:txBody>
      </p:sp>
      <p:sp>
        <p:nvSpPr>
          <p:cNvPr id="54" name="Text Placeholder 53"/>
          <p:cNvSpPr>
            <a:spLocks noGrp="1"/>
          </p:cNvSpPr>
          <p:nvPr>
            <p:ph type="body" sz="quarter" idx="147"/>
          </p:nvPr>
        </p:nvSpPr>
        <p:spPr/>
        <p:txBody>
          <a:bodyPr/>
          <a:lstStyle/>
          <a:p>
            <a:endParaRPr lang="en-US"/>
          </a:p>
        </p:txBody>
      </p:sp>
      <p:sp>
        <p:nvSpPr>
          <p:cNvPr id="55" name="Text Placeholder 54"/>
          <p:cNvSpPr>
            <a:spLocks noGrp="1"/>
          </p:cNvSpPr>
          <p:nvPr>
            <p:ph type="body" sz="quarter" idx="148"/>
          </p:nvPr>
        </p:nvSpPr>
        <p:spPr/>
        <p:txBody>
          <a:bodyPr/>
          <a:lstStyle/>
          <a:p>
            <a:endParaRPr lang="en-US"/>
          </a:p>
        </p:txBody>
      </p:sp>
      <p:sp>
        <p:nvSpPr>
          <p:cNvPr id="56" name="Text Placeholder 55"/>
          <p:cNvSpPr>
            <a:spLocks noGrp="1"/>
          </p:cNvSpPr>
          <p:nvPr>
            <p:ph type="body" sz="quarter" idx="149"/>
          </p:nvPr>
        </p:nvSpPr>
        <p:spPr/>
        <p:txBody>
          <a:bodyPr/>
          <a:lstStyle/>
          <a:p>
            <a:endParaRPr lang="en-US"/>
          </a:p>
        </p:txBody>
      </p:sp>
      <p:sp>
        <p:nvSpPr>
          <p:cNvPr id="57" name="Text Placeholder 49"/>
          <p:cNvSpPr>
            <a:spLocks noGrp="1"/>
          </p:cNvSpPr>
          <p:nvPr>
            <p:ph type="body" sz="quarter" idx="150"/>
          </p:nvPr>
        </p:nvSpPr>
        <p:spPr>
          <a:xfrm>
            <a:off x="3662362" y="1314333"/>
            <a:ext cx="20107276" cy="598230"/>
          </a:xfrm>
        </p:spPr>
        <p:txBody>
          <a:bodyPr>
            <a:normAutofit/>
          </a:bodyPr>
          <a:lstStyle/>
          <a:p>
            <a:r>
              <a:rPr lang="en-US" sz="2800" dirty="0"/>
              <a:t>Spienghar Komak B.S.</a:t>
            </a:r>
            <a:r>
              <a:rPr lang="en-US" sz="2800" baseline="30000" dirty="0"/>
              <a:t>1</a:t>
            </a:r>
            <a:r>
              <a:rPr lang="en-US" sz="2800" dirty="0"/>
              <a:t>, Jorge </a:t>
            </a:r>
            <a:r>
              <a:rPr lang="en-US" sz="2800" dirty="0" err="1"/>
              <a:t>García</a:t>
            </a:r>
            <a:r>
              <a:rPr lang="en-US" sz="2800" dirty="0"/>
              <a:t> M.D.</a:t>
            </a:r>
            <a:r>
              <a:rPr lang="en-US" sz="2800" baseline="30000" dirty="0"/>
              <a:t>2</a:t>
            </a:r>
            <a:endParaRPr lang="en-US" sz="2800" dirty="0"/>
          </a:p>
        </p:txBody>
      </p:sp>
      <p:sp>
        <p:nvSpPr>
          <p:cNvPr id="58" name="Text Placeholder 51"/>
          <p:cNvSpPr>
            <a:spLocks noGrp="1"/>
          </p:cNvSpPr>
          <p:nvPr>
            <p:ph type="body" sz="quarter" idx="185"/>
          </p:nvPr>
        </p:nvSpPr>
        <p:spPr>
          <a:xfrm>
            <a:off x="3662362" y="103175"/>
            <a:ext cx="20107276" cy="834414"/>
          </a:xfrm>
        </p:spPr>
        <p:txBody>
          <a:bodyPr>
            <a:noAutofit/>
          </a:bodyPr>
          <a:lstStyle/>
          <a:p>
            <a:r>
              <a:rPr lang="en-US" sz="4000" dirty="0"/>
              <a:t>Exercise Recommendations for Patients from Primary Care Physicians in the Setting of the COVID-19 Pandemic</a:t>
            </a:r>
          </a:p>
        </p:txBody>
      </p:sp>
      <p:sp>
        <p:nvSpPr>
          <p:cNvPr id="59" name="Text Placeholder 50"/>
          <p:cNvSpPr>
            <a:spLocks noGrp="1"/>
          </p:cNvSpPr>
          <p:nvPr>
            <p:ph type="body" sz="quarter" idx="184"/>
          </p:nvPr>
        </p:nvSpPr>
        <p:spPr>
          <a:xfrm>
            <a:off x="3896278" y="1828800"/>
            <a:ext cx="20654020" cy="634555"/>
          </a:xfrm>
        </p:spPr>
        <p:txBody>
          <a:bodyPr>
            <a:normAutofit/>
          </a:bodyPr>
          <a:lstStyle/>
          <a:p>
            <a:r>
              <a:rPr lang="en-US" sz="2000" b="1" baseline="30000" dirty="0"/>
              <a:t>1</a:t>
            </a:r>
            <a:r>
              <a:rPr lang="en-US" sz="2000" b="1" dirty="0"/>
              <a:t>University of California Davis School of Medicine, Sacramento, CA; </a:t>
            </a:r>
            <a:r>
              <a:rPr lang="en-US" sz="2000" b="1" baseline="30000" dirty="0"/>
              <a:t>2</a:t>
            </a:r>
            <a:r>
              <a:rPr lang="en-US" sz="2000" b="1" dirty="0"/>
              <a:t>University of California Davis School of Medicine, Office of Student and Resident Diversity, Sacramento, CA</a:t>
            </a:r>
            <a:endParaRPr lang="en-US" sz="2000" dirty="0"/>
          </a:p>
        </p:txBody>
      </p:sp>
      <p:pic>
        <p:nvPicPr>
          <p:cNvPr id="1027" name="Picture 1026"/>
          <p:cNvPicPr>
            <a:picLocks noChangeAspect="1"/>
          </p:cNvPicPr>
          <p:nvPr/>
        </p:nvPicPr>
        <p:blipFill>
          <a:blip r:embed="rId3"/>
          <a:stretch>
            <a:fillRect/>
          </a:stretch>
        </p:blipFill>
        <p:spPr>
          <a:xfrm>
            <a:off x="25063283" y="138548"/>
            <a:ext cx="2200275" cy="2200275"/>
          </a:xfrm>
          <a:prstGeom prst="rect">
            <a:avLst/>
          </a:prstGeom>
        </p:spPr>
      </p:pic>
    </p:spTree>
    <p:extLst>
      <p:ext uri="{BB962C8B-B14F-4D97-AF65-F5344CB8AC3E}">
        <p14:creationId xmlns:p14="http://schemas.microsoft.com/office/powerpoint/2010/main" val="563710134"/>
      </p:ext>
    </p:extLst>
  </p:cSld>
  <p:clrMapOvr>
    <a:masterClrMapping/>
  </p:clrMapOvr>
</p:sld>
</file>

<file path=ppt/theme/theme1.xml><?xml version="1.0" encoding="utf-8"?>
<a:theme xmlns:a="http://schemas.openxmlformats.org/drawingml/2006/main" name="PosterPresentations.com-36x60-Template-V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PosterPresentations.com-36x60-Template-V3</Template>
  <TotalTime>1935</TotalTime>
  <Words>491</Words>
  <Application>Microsoft Office PowerPoint</Application>
  <PresentationFormat>Custom</PresentationFormat>
  <Paragraphs>48</Paragraphs>
  <Slides>1</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vt:i4>
      </vt:variant>
    </vt:vector>
  </HeadingPairs>
  <TitlesOfParts>
    <vt:vector size="7" baseType="lpstr">
      <vt:lpstr>Arial</vt:lpstr>
      <vt:lpstr>Calibri</vt:lpstr>
      <vt:lpstr>Trebuchet MS</vt:lpstr>
      <vt:lpstr>PosterPresentations.com-36x60-Template-V3</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Spienghar Komak</cp:lastModifiedBy>
  <cp:revision>69</cp:revision>
  <dcterms:created xsi:type="dcterms:W3CDTF">2012-02-06T18:46:22Z</dcterms:created>
  <dcterms:modified xsi:type="dcterms:W3CDTF">2021-02-16T04:33:39Z</dcterms:modified>
</cp:coreProperties>
</file>